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6" r:id="rId2"/>
  </p:sldMasterIdLst>
  <p:notesMasterIdLst>
    <p:notesMasterId r:id="rId42"/>
  </p:notesMasterIdLst>
  <p:sldIdLst>
    <p:sldId id="257" r:id="rId3"/>
    <p:sldId id="267" r:id="rId4"/>
    <p:sldId id="293" r:id="rId5"/>
    <p:sldId id="1419" r:id="rId6"/>
    <p:sldId id="1476" r:id="rId7"/>
    <p:sldId id="1478" r:id="rId8"/>
    <p:sldId id="1481" r:id="rId9"/>
    <p:sldId id="1411" r:id="rId10"/>
    <p:sldId id="1480" r:id="rId11"/>
    <p:sldId id="1504" r:id="rId12"/>
    <p:sldId id="1484" r:id="rId13"/>
    <p:sldId id="1453" r:id="rId14"/>
    <p:sldId id="274" r:id="rId15"/>
    <p:sldId id="1412" r:id="rId16"/>
    <p:sldId id="1477" r:id="rId17"/>
    <p:sldId id="273" r:id="rId18"/>
    <p:sldId id="1482" r:id="rId19"/>
    <p:sldId id="1483" r:id="rId20"/>
    <p:sldId id="1486" r:id="rId21"/>
    <p:sldId id="1487" r:id="rId22"/>
    <p:sldId id="1488" r:id="rId23"/>
    <p:sldId id="1489" r:id="rId24"/>
    <p:sldId id="1501" r:id="rId25"/>
    <p:sldId id="1490" r:id="rId26"/>
    <p:sldId id="1491" r:id="rId27"/>
    <p:sldId id="390" r:id="rId28"/>
    <p:sldId id="371" r:id="rId29"/>
    <p:sldId id="1492" r:id="rId30"/>
    <p:sldId id="1493" r:id="rId31"/>
    <p:sldId id="1494" r:id="rId32"/>
    <p:sldId id="1505" r:id="rId33"/>
    <p:sldId id="1495" r:id="rId34"/>
    <p:sldId id="1496" r:id="rId35"/>
    <p:sldId id="1497" r:id="rId36"/>
    <p:sldId id="1498" r:id="rId37"/>
    <p:sldId id="1499" r:id="rId38"/>
    <p:sldId id="1500" r:id="rId39"/>
    <p:sldId id="307" r:id="rId40"/>
    <p:sldId id="1413"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Honos" initials="GH"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A985"/>
    <a:srgbClr val="E8FCF7"/>
    <a:srgbClr val="B8F6E6"/>
    <a:srgbClr val="FF6969"/>
    <a:srgbClr val="9FF3DD"/>
    <a:srgbClr val="0D755A"/>
    <a:srgbClr val="052D23"/>
    <a:srgbClr val="22E6B7"/>
    <a:srgbClr val="00BF96"/>
    <a:srgbClr val="FEA5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01" autoAdjust="0"/>
    <p:restoredTop sz="72778" autoAdjust="0"/>
  </p:normalViewPr>
  <p:slideViewPr>
    <p:cSldViewPr snapToGrid="0">
      <p:cViewPr varScale="1">
        <p:scale>
          <a:sx n="60" d="100"/>
          <a:sy n="60" d="100"/>
        </p:scale>
        <p:origin x="2388" y="31"/>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4/4/2020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www.sciencedirect.com/science/article/pii/S0735109716326948#bib3" TargetMode="External"/><Relationship Id="rId13" Type="http://schemas.openxmlformats.org/officeDocument/2006/relationships/hyperlink" Target="https://www.sciencedirect.com/science/article/pii/S0735109716326948#bib6" TargetMode="External"/><Relationship Id="rId18" Type="http://schemas.openxmlformats.org/officeDocument/2006/relationships/hyperlink" Target="https://www.sciencedirect.com/topics/nursing-and-health-professions/dialysis-membrane" TargetMode="External"/><Relationship Id="rId26" Type="http://schemas.openxmlformats.org/officeDocument/2006/relationships/hyperlink" Target="https://www.sciencedirect.com/topics/nursing-and-health-professions/anticoagulation" TargetMode="External"/><Relationship Id="rId3" Type="http://schemas.openxmlformats.org/officeDocument/2006/relationships/hyperlink" Target="https://www.sciencedirect.com/topics/nursing-and-health-professions/atrial-fibrillation" TargetMode="External"/><Relationship Id="rId21" Type="http://schemas.openxmlformats.org/officeDocument/2006/relationships/hyperlink" Target="https://www.sciencedirect.com/topics/nursing-and-health-professions/american-nurses-association" TargetMode="External"/><Relationship Id="rId7" Type="http://schemas.openxmlformats.org/officeDocument/2006/relationships/hyperlink" Target="https://www.sciencedirect.com/science/article/pii/S0735109716326948#bib2" TargetMode="External"/><Relationship Id="rId12" Type="http://schemas.openxmlformats.org/officeDocument/2006/relationships/hyperlink" Target="https://www.sciencedirect.com/topics/nursing-and-health-professions/thrombocyte-dysfunction" TargetMode="External"/><Relationship Id="rId17" Type="http://schemas.openxmlformats.org/officeDocument/2006/relationships/hyperlink" Target="https://www.sciencedirect.com/topics/nursing-and-health-professions/cannulation" TargetMode="External"/><Relationship Id="rId25" Type="http://schemas.openxmlformats.org/officeDocument/2006/relationships/hyperlink" Target="https://www.sciencedirect.com/topics/nursing-and-health-professions/dialysis" TargetMode="External"/><Relationship Id="rId2" Type="http://schemas.openxmlformats.org/officeDocument/2006/relationships/slide" Target="../slides/slide32.xml"/><Relationship Id="rId16" Type="http://schemas.openxmlformats.org/officeDocument/2006/relationships/hyperlink" Target="https://www.sciencedirect.com/topics/nursing-and-health-professions/vascular-access" TargetMode="External"/><Relationship Id="rId20" Type="http://schemas.openxmlformats.org/officeDocument/2006/relationships/hyperlink" Target="https://www.sciencedirect.com/topics/nursing-and-health-professions/food-and-drug-administration" TargetMode="External"/><Relationship Id="rId29" Type="http://schemas.openxmlformats.org/officeDocument/2006/relationships/hyperlink" Target="https://www.sciencedirect.com/topics/nursing-and-health-professions/rivaroxaban" TargetMode="External"/><Relationship Id="rId1" Type="http://schemas.openxmlformats.org/officeDocument/2006/relationships/notesMaster" Target="../notesMasters/notesMaster1.xml"/><Relationship Id="rId6" Type="http://schemas.openxmlformats.org/officeDocument/2006/relationships/hyperlink" Target="https://www.sciencedirect.com/science/article/pii/S0735109716326948#bib1" TargetMode="External"/><Relationship Id="rId11" Type="http://schemas.openxmlformats.org/officeDocument/2006/relationships/hyperlink" Target="https://www.sciencedirect.com/topics/nursing-and-health-professions/chronic-kidney-failure" TargetMode="External"/><Relationship Id="rId24" Type="http://schemas.openxmlformats.org/officeDocument/2006/relationships/hyperlink" Target="https://www.sciencedirect.com/science/article/pii/S0735109716326948#bib9" TargetMode="External"/><Relationship Id="rId5" Type="http://schemas.openxmlformats.org/officeDocument/2006/relationships/hyperlink" Target="https://www.sciencedirect.com/topics/nursing-and-health-professions/warfarin" TargetMode="External"/><Relationship Id="rId15" Type="http://schemas.openxmlformats.org/officeDocument/2006/relationships/hyperlink" Target="https://www.sciencedirect.com/topics/nursing-and-health-professions/hemodialysis" TargetMode="External"/><Relationship Id="rId23" Type="http://schemas.openxmlformats.org/officeDocument/2006/relationships/hyperlink" Target="https://www.sciencedirect.com/science/article/pii/S0735109716326948#bib8" TargetMode="External"/><Relationship Id="rId28" Type="http://schemas.openxmlformats.org/officeDocument/2006/relationships/hyperlink" Target="https://www.sciencedirect.com/topics/nursing-and-health-professions/apixaban" TargetMode="External"/><Relationship Id="rId10" Type="http://schemas.openxmlformats.org/officeDocument/2006/relationships/hyperlink" Target="https://www.sciencedirect.com/science/article/pii/S0735109716326948#bib5" TargetMode="External"/><Relationship Id="rId19" Type="http://schemas.openxmlformats.org/officeDocument/2006/relationships/hyperlink" Target="https://www.sciencedirect.com/topics/nursing-and-health-professions/end-stage-renal-disease" TargetMode="External"/><Relationship Id="rId31" Type="http://schemas.openxmlformats.org/officeDocument/2006/relationships/hyperlink" Target="https://www.sciencedirect.com/topics/nursing-and-health-professions/edoxaban" TargetMode="External"/><Relationship Id="rId4" Type="http://schemas.openxmlformats.org/officeDocument/2006/relationships/hyperlink" Target="https://www.sciencedirect.com/topics/nursing-and-health-professions/anticoagulant-agent" TargetMode="External"/><Relationship Id="rId9" Type="http://schemas.openxmlformats.org/officeDocument/2006/relationships/hyperlink" Target="https://www.sciencedirect.com/science/article/pii/S0735109716326948#bib4" TargetMode="External"/><Relationship Id="rId14" Type="http://schemas.openxmlformats.org/officeDocument/2006/relationships/hyperlink" Target="https://www.sciencedirect.com/science/article/pii/S0735109716326948#bib7" TargetMode="External"/><Relationship Id="rId22" Type="http://schemas.openxmlformats.org/officeDocument/2006/relationships/hyperlink" Target="https://www.sciencedirect.com/topics/nursing-and-health-professions/heart-rhythm" TargetMode="External"/><Relationship Id="rId27" Type="http://schemas.openxmlformats.org/officeDocument/2006/relationships/hyperlink" Target="https://www.sciencedirect.com/science/article/pii/S0735109716326948#fig1" TargetMode="External"/><Relationship Id="rId30" Type="http://schemas.openxmlformats.org/officeDocument/2006/relationships/hyperlink" Target="https://www.sciencedirect.com/topics/nursing-and-health-professions/dabigatran"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sciencedirect.com/science/article/pii/S0735109716326948#bib17"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www.sciencedirect.com/science/article/pii/S0735109716326948#bib64"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156297-500E-4637-A3B6-DA20CA07D824}" type="slidenum">
              <a:rPr lang="en-US" smtClean="0"/>
              <a:t>1</a:t>
            </a:fld>
            <a:endParaRPr lang="en-US"/>
          </a:p>
        </p:txBody>
      </p:sp>
    </p:spTree>
    <p:extLst>
      <p:ext uri="{BB962C8B-B14F-4D97-AF65-F5344CB8AC3E}">
        <p14:creationId xmlns:p14="http://schemas.microsoft.com/office/powerpoint/2010/main" val="280342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EA21A0C-85E2-4723-92B5-81D12DF1C8F8}"/>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Initiation</a:t>
            </a:r>
            <a:r>
              <a:rPr lang="en-US" sz="1200" baseline="0" dirty="0"/>
              <a:t> of  DOAC is not generally recommended in Canada below an eGFR of 30 ml/min/1.73 m</a:t>
            </a:r>
            <a:r>
              <a:rPr lang="en-US" sz="1200" baseline="30000" dirty="0"/>
              <a:t>2. </a:t>
            </a:r>
            <a:r>
              <a:rPr lang="en-US" sz="1200" baseline="0" dirty="0"/>
              <a:t> However, some AF patients with CRF have period of acute exacerbation when their GFR drops transiently below 30 ml/min/1.73m</a:t>
            </a:r>
            <a:r>
              <a:rPr lang="en-US" sz="1200" baseline="30000" dirty="0"/>
              <a:t>2</a:t>
            </a:r>
            <a:r>
              <a:rPr lang="en-US" sz="1200" baseline="0" dirty="0"/>
              <a:t>.  Since some DOACs have a low renal elimination rate (e.g. apixaban = 25%), many will feel comfortable continuing them in this setting while carefully monitoring renal function at least every 3 months or even more frequently in some cases.  The reasoning is that there is an even greater risk of bleeding on warfarin in stage 4-5 CRF than on a DOAC with low renal clearance.  It is important for the speaker to highlight that the foregoing is based on the pharmacokinetic properties of DOACs and that these advanced renal failure patients with low GFR under 25 ml/min/1.73 m</a:t>
            </a:r>
            <a:r>
              <a:rPr lang="en-US" sz="1200" baseline="30000" dirty="0"/>
              <a:t>2</a:t>
            </a:r>
            <a:r>
              <a:rPr lang="en-US" sz="1200" baseline="0" dirty="0"/>
              <a:t> were excluded from the pivotal DOAC vs warfarin trials. (AUTHOR’S OPINION)</a:t>
            </a:r>
            <a:endParaRPr lang="en-CA" sz="1200" dirty="0"/>
          </a:p>
          <a:p>
            <a:endParaRPr lang="en-CA" dirty="0"/>
          </a:p>
        </p:txBody>
      </p:sp>
    </p:spTree>
    <p:extLst>
      <p:ext uri="{BB962C8B-B14F-4D97-AF65-F5344CB8AC3E}">
        <p14:creationId xmlns:p14="http://schemas.microsoft.com/office/powerpoint/2010/main" val="1773420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429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BCE6CFA-F93B-4265-BBDF-E71794685226}"/>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endParaRPr lang="en-CA"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endParaRPr lang="en-CA" sz="1200" b="1" dirty="0">
              <a:solidFill>
                <a:schemeClr val="tx1"/>
              </a:solidFill>
              <a:latin typeface="+mn-lt"/>
            </a:endParaRPr>
          </a:p>
          <a:p>
            <a:pPr fontAlgn="base"/>
            <a:r>
              <a:rPr lang="en-US" sz="1200" b="0" i="0" kern="1200" dirty="0">
                <a:solidFill>
                  <a:schemeClr val="tx1"/>
                </a:solidFill>
                <a:effectLst/>
                <a:latin typeface="+mn-lt"/>
                <a:ea typeface="+mn-ea"/>
                <a:cs typeface="+mn-cs"/>
              </a:rPr>
              <a:t>Recommendations</a:t>
            </a:r>
          </a:p>
          <a:p>
            <a:pPr fontAlgn="base"/>
            <a:r>
              <a:rPr lang="en-US" sz="1200" b="0" i="0" kern="1200" dirty="0">
                <a:solidFill>
                  <a:schemeClr val="tx1"/>
                </a:solidFill>
                <a:effectLst/>
                <a:latin typeface="+mn-lt"/>
                <a:ea typeface="+mn-ea"/>
                <a:cs typeface="+mn-cs"/>
              </a:rPr>
              <a:t>Warfarin to achieve INR between 2-3</a:t>
            </a:r>
          </a:p>
          <a:p>
            <a:pPr fontAlgn="base"/>
            <a:r>
              <a:rPr lang="en-US" sz="1200" b="0" i="0" kern="1200" dirty="0">
                <a:solidFill>
                  <a:schemeClr val="tx1"/>
                </a:solidFill>
                <a:effectLst/>
                <a:latin typeface="+mn-lt"/>
                <a:ea typeface="+mn-ea"/>
                <a:cs typeface="+mn-cs"/>
              </a:rPr>
              <a:t>Apixaban 5 mg twice daily</a:t>
            </a:r>
          </a:p>
          <a:p>
            <a:pPr fontAlgn="base"/>
            <a:r>
              <a:rPr lang="en-US" sz="1200" b="0" i="0" kern="1200" dirty="0">
                <a:solidFill>
                  <a:schemeClr val="tx1"/>
                </a:solidFill>
                <a:effectLst/>
                <a:latin typeface="+mn-lt"/>
                <a:ea typeface="+mn-ea"/>
                <a:cs typeface="+mn-cs"/>
              </a:rPr>
              <a:t>Dabigatran 150 mg twice daily, may be reduced to 110 mg twice daily if other risks for bleeding exist</a:t>
            </a:r>
          </a:p>
          <a:p>
            <a:pPr fontAlgn="base"/>
            <a:r>
              <a:rPr lang="en-US" sz="1200" b="0" i="0" kern="1200" dirty="0">
                <a:solidFill>
                  <a:schemeClr val="tx1"/>
                </a:solidFill>
                <a:effectLst/>
                <a:latin typeface="+mn-lt"/>
                <a:ea typeface="+mn-ea"/>
                <a:cs typeface="+mn-cs"/>
              </a:rPr>
              <a:t>Rivaroxaban 15 mg once daily</a:t>
            </a:r>
          </a:p>
          <a:p>
            <a:pPr fontAlgn="base"/>
            <a:r>
              <a:rPr lang="en-US" sz="1200" b="0" i="0" kern="1200" dirty="0" err="1">
                <a:solidFill>
                  <a:schemeClr val="tx1"/>
                </a:solidFill>
                <a:effectLst/>
                <a:latin typeface="+mn-lt"/>
                <a:ea typeface="+mn-ea"/>
                <a:cs typeface="+mn-cs"/>
              </a:rPr>
              <a:t>Edoxaban</a:t>
            </a:r>
            <a:r>
              <a:rPr lang="en-US" sz="1200" b="0" i="0" kern="1200" dirty="0">
                <a:solidFill>
                  <a:schemeClr val="tx1"/>
                </a:solidFill>
                <a:effectLst/>
                <a:latin typeface="+mn-lt"/>
                <a:ea typeface="+mn-ea"/>
                <a:cs typeface="+mn-cs"/>
              </a:rPr>
              <a:t> 30 mg once daily</a:t>
            </a:r>
          </a:p>
          <a:p>
            <a:pPr fontAlgn="base"/>
            <a:r>
              <a:rPr lang="en-US" sz="1200" b="0" i="0" kern="1200" dirty="0">
                <a:solidFill>
                  <a:schemeClr val="tx1"/>
                </a:solidFill>
                <a:effectLst/>
                <a:latin typeface="+mn-lt"/>
                <a:ea typeface="+mn-ea"/>
                <a:cs typeface="+mn-cs"/>
              </a:rPr>
              <a:t>Other Recommendations:</a:t>
            </a:r>
          </a:p>
          <a:p>
            <a:pPr fontAlgn="base"/>
            <a:r>
              <a:rPr lang="en-US" sz="1200" b="0" i="0" kern="1200" dirty="0">
                <a:solidFill>
                  <a:schemeClr val="tx1"/>
                </a:solidFill>
                <a:effectLst/>
                <a:latin typeface="+mn-lt"/>
                <a:ea typeface="+mn-ea"/>
                <a:cs typeface="+mn-cs"/>
              </a:rPr>
              <a:t>Creatinine clearance should be checked yearly if creatinine clearance is ≥ 50 mL/min and every 6 months if &lt;50 and drug selection and dose should be reassessed accordingly.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Canadian Cardiovascular Society recommends a novel oral anticoagulant over warfarin (High-Quality Evidence).</a:t>
            </a:r>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241339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r>
              <a:rPr lang="en-US" dirty="0"/>
              <a:t>Correct answers are 3. 4. 7. and 9.</a:t>
            </a:r>
          </a:p>
          <a:p>
            <a:endParaRPr lang="en-CA" dirty="0"/>
          </a:p>
          <a:p>
            <a:pPr marL="171450" indent="-171450">
              <a:buFont typeface="Arial"/>
              <a:buChar char="•"/>
            </a:pPr>
            <a:r>
              <a:rPr lang="en-US" dirty="0"/>
              <a:t>The percentage </a:t>
            </a:r>
            <a:r>
              <a:rPr lang="en-US" sz="1200" kern="1200" dirty="0">
                <a:solidFill>
                  <a:schemeClr val="tx1"/>
                </a:solidFill>
                <a:latin typeface="+mn-lt"/>
                <a:ea typeface="+mn-ea"/>
                <a:cs typeface="+mn-cs"/>
              </a:rPr>
              <a:t>varies from 9% after 6 months of monitoring (</a:t>
            </a:r>
            <a:r>
              <a:rPr lang="en-US" sz="1200" kern="1200" dirty="0" err="1">
                <a:solidFill>
                  <a:schemeClr val="tx1"/>
                </a:solidFill>
                <a:latin typeface="+mn-lt"/>
                <a:ea typeface="+mn-ea"/>
                <a:cs typeface="+mn-cs"/>
              </a:rPr>
              <a:t>Sanna</a:t>
            </a:r>
            <a:r>
              <a:rPr lang="en-US" sz="1200" kern="1200" dirty="0">
                <a:solidFill>
                  <a:schemeClr val="tx1"/>
                </a:solidFill>
                <a:latin typeface="+mn-lt"/>
                <a:ea typeface="+mn-ea"/>
                <a:cs typeface="+mn-cs"/>
              </a:rPr>
              <a:t> et al. Cristal AF. NEJM 2014;370:2478) and 15% at 1-month monitoring (Gladstone et al.) to 43% after 30.5 months of follow-up (</a:t>
            </a:r>
            <a:r>
              <a:rPr lang="en-US" sz="1200" kern="1200" dirty="0" err="1">
                <a:solidFill>
                  <a:schemeClr val="tx1"/>
                </a:solidFill>
                <a:latin typeface="+mn-lt"/>
                <a:ea typeface="+mn-ea"/>
                <a:cs typeface="+mn-cs"/>
              </a:rPr>
              <a:t>Ntaios</a:t>
            </a:r>
            <a:r>
              <a:rPr lang="en-US" sz="1200" kern="1200" dirty="0">
                <a:solidFill>
                  <a:schemeClr val="tx1"/>
                </a:solidFill>
                <a:latin typeface="+mn-lt"/>
                <a:ea typeface="+mn-ea"/>
                <a:cs typeface="+mn-cs"/>
              </a:rPr>
              <a:t> G et al. Stroke 2015;46:176).</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29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8ADBA-BD80-49DF-8A98-CBD6BA664EF1}"/>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marL="181229" indent="-181229">
              <a:buFont typeface="Arial"/>
              <a:buChar char="•"/>
            </a:pPr>
            <a:r>
              <a:rPr lang="en-US" sz="1200" dirty="0">
                <a:solidFill>
                  <a:schemeClr val="tx1"/>
                </a:solidFill>
                <a:latin typeface="+mn-lt"/>
              </a:rPr>
              <a:t>DOACs can be differentiated based on efficacy and bleeding risk in the clinical trials ( and real-world experience available and forthcoming…) with the limitations of indirect clinical comparisons duly acknowledged.  DOACs can also be differentiated based on other factors as summarized in this slide. Parameters such as borderline renal function, sensitivity</a:t>
            </a:r>
            <a:r>
              <a:rPr lang="en-US" sz="1200" baseline="0" dirty="0">
                <a:solidFill>
                  <a:schemeClr val="tx1"/>
                </a:solidFill>
                <a:latin typeface="+mn-lt"/>
              </a:rPr>
              <a:t> to dyspepsia, irregular food intake, need for blister pack medication preparation by pharmacist, cognitive dysfunction and medication non compliance to BID dosing </a:t>
            </a:r>
            <a:r>
              <a:rPr lang="en-US" sz="1200" baseline="0" dirty="0" err="1">
                <a:solidFill>
                  <a:schemeClr val="tx1"/>
                </a:solidFill>
                <a:latin typeface="+mn-lt"/>
              </a:rPr>
              <a:t>etc</a:t>
            </a:r>
            <a:r>
              <a:rPr lang="en-US" sz="1200" baseline="0" dirty="0">
                <a:solidFill>
                  <a:schemeClr val="tx1"/>
                </a:solidFill>
                <a:latin typeface="+mn-lt"/>
              </a:rPr>
              <a:t> </a:t>
            </a:r>
            <a:r>
              <a:rPr lang="en-US" sz="1200" baseline="0" dirty="0" err="1">
                <a:solidFill>
                  <a:schemeClr val="tx1"/>
                </a:solidFill>
                <a:latin typeface="+mn-lt"/>
              </a:rPr>
              <a:t>etc</a:t>
            </a:r>
            <a:r>
              <a:rPr lang="en-US" sz="1200" baseline="0" dirty="0">
                <a:solidFill>
                  <a:schemeClr val="tx1"/>
                </a:solidFill>
                <a:latin typeface="+mn-lt"/>
              </a:rPr>
              <a:t> can determine selection of the best agent for a given patient!</a:t>
            </a:r>
          </a:p>
          <a:p>
            <a:pPr marL="181229" indent="-181229">
              <a:buFont typeface="Arial"/>
              <a:buChar char="•"/>
            </a:pPr>
            <a:r>
              <a:rPr lang="en-US" sz="1200" baseline="0" dirty="0">
                <a:solidFill>
                  <a:schemeClr val="tx1"/>
                </a:solidFill>
                <a:latin typeface="+mn-lt"/>
              </a:rPr>
              <a:t>The </a:t>
            </a:r>
            <a:r>
              <a:rPr lang="en-US" sz="1200" baseline="0" dirty="0" err="1">
                <a:solidFill>
                  <a:schemeClr val="tx1"/>
                </a:solidFill>
                <a:latin typeface="+mn-lt"/>
              </a:rPr>
              <a:t>Tmax</a:t>
            </a:r>
            <a:r>
              <a:rPr lang="en-US" sz="1200" baseline="0" dirty="0">
                <a:solidFill>
                  <a:schemeClr val="tx1"/>
                </a:solidFill>
                <a:latin typeface="+mn-lt"/>
              </a:rPr>
              <a:t> of all DOACs is a short 2-4 hours.  This means that, unlike with warfarin, a patient is rapidly anticoagulated within just two hours following a DOAC dose.  This has important implications for heparin “bridging” which is no longer required with DOACs as well as for the timing of resumption of DOAC therapy following procedures.</a:t>
            </a:r>
          </a:p>
          <a:p>
            <a:pPr marL="181229" indent="-181229">
              <a:buFont typeface="Arial"/>
              <a:buChar char="•"/>
            </a:pPr>
            <a:r>
              <a:rPr lang="en-US" sz="1200" baseline="0" dirty="0">
                <a:solidFill>
                  <a:schemeClr val="tx1"/>
                </a:solidFill>
                <a:latin typeface="+mn-lt"/>
              </a:rPr>
              <a:t>All DOACs share a short 12 hour half-life in the setting of preserved renal function (</a:t>
            </a:r>
            <a:r>
              <a:rPr lang="en-US" sz="1200" baseline="0" dirty="0" err="1">
                <a:solidFill>
                  <a:schemeClr val="tx1"/>
                </a:solidFill>
                <a:latin typeface="+mn-lt"/>
              </a:rPr>
              <a:t>CrCl</a:t>
            </a:r>
            <a:r>
              <a:rPr lang="en-US" sz="1200" baseline="0" dirty="0">
                <a:solidFill>
                  <a:schemeClr val="tx1"/>
                </a:solidFill>
                <a:latin typeface="+mn-lt"/>
              </a:rPr>
              <a:t> &gt; 60 ml/min).  This is a major advantage over warfarin which has a half-life of 36 hours or longer depending on hepatic function.  Most procedures at intermediate or high bleeding risk can be performed within 1-2 days respectively of withholding a DOAC with additional delay required with renal dysfunction.  Moreover, major bleeding can usually be controlled with local and supportive measures as the effect of the DOAC wears off quickly.  Specific DOAC antidotes are therefore rarely required.</a:t>
            </a:r>
          </a:p>
          <a:p>
            <a:endParaRPr lang="en-CA"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8ADBA-BD80-49DF-8A98-CBD6BA664EF1}"/>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marL="181229" indent="-181229">
              <a:buFont typeface="Arial"/>
              <a:buChar char="•"/>
            </a:pPr>
            <a:r>
              <a:rPr lang="en-US" sz="1200" dirty="0">
                <a:solidFill>
                  <a:schemeClr val="tx1"/>
                </a:solidFill>
                <a:latin typeface="+mn-lt"/>
              </a:rPr>
              <a:t>DOACs can be differentiated based on efficacy and bleeding risk in the clinical trials ( and real-world experience available and forthcoming…) with the limitations of indirect clinical comparisons duly acknowledged.  DOACs can also be differentiated based on other factors as summarized in this slide. Parameters such as borderline renal function, sensitivity</a:t>
            </a:r>
            <a:r>
              <a:rPr lang="en-US" sz="1200" baseline="0" dirty="0">
                <a:solidFill>
                  <a:schemeClr val="tx1"/>
                </a:solidFill>
                <a:latin typeface="+mn-lt"/>
              </a:rPr>
              <a:t> to dyspepsia, irregular food intake, need for blister pack medication preparation by pharmacist, cognitive dysfunction and medication non compliance to BID dosing </a:t>
            </a:r>
            <a:r>
              <a:rPr lang="en-US" sz="1200" baseline="0" dirty="0" err="1">
                <a:solidFill>
                  <a:schemeClr val="tx1"/>
                </a:solidFill>
                <a:latin typeface="+mn-lt"/>
              </a:rPr>
              <a:t>etc</a:t>
            </a:r>
            <a:r>
              <a:rPr lang="en-US" sz="1200" baseline="0" dirty="0">
                <a:solidFill>
                  <a:schemeClr val="tx1"/>
                </a:solidFill>
                <a:latin typeface="+mn-lt"/>
              </a:rPr>
              <a:t> </a:t>
            </a:r>
            <a:r>
              <a:rPr lang="en-US" sz="1200" baseline="0" dirty="0" err="1">
                <a:solidFill>
                  <a:schemeClr val="tx1"/>
                </a:solidFill>
                <a:latin typeface="+mn-lt"/>
              </a:rPr>
              <a:t>etc</a:t>
            </a:r>
            <a:r>
              <a:rPr lang="en-US" sz="1200" baseline="0" dirty="0">
                <a:solidFill>
                  <a:schemeClr val="tx1"/>
                </a:solidFill>
                <a:latin typeface="+mn-lt"/>
              </a:rPr>
              <a:t> can determine selection of the best agent for a given patient!</a:t>
            </a:r>
          </a:p>
          <a:p>
            <a:pPr marL="181229" indent="-181229">
              <a:buFont typeface="Arial"/>
              <a:buChar char="•"/>
            </a:pPr>
            <a:r>
              <a:rPr lang="en-US" sz="1200" baseline="0" dirty="0">
                <a:solidFill>
                  <a:schemeClr val="tx1"/>
                </a:solidFill>
                <a:latin typeface="+mn-lt"/>
              </a:rPr>
              <a:t>The </a:t>
            </a:r>
            <a:r>
              <a:rPr lang="en-US" sz="1200" baseline="0" dirty="0" err="1">
                <a:solidFill>
                  <a:schemeClr val="tx1"/>
                </a:solidFill>
                <a:latin typeface="+mn-lt"/>
              </a:rPr>
              <a:t>Tmax</a:t>
            </a:r>
            <a:r>
              <a:rPr lang="en-US" sz="1200" baseline="0" dirty="0">
                <a:solidFill>
                  <a:schemeClr val="tx1"/>
                </a:solidFill>
                <a:latin typeface="+mn-lt"/>
              </a:rPr>
              <a:t> of all DOACs is a short 2-4 hours.  This means that, unlike with warfarin, a patient is rapidly anticoagulated within just two hours following a DOAC dose.  This has important implications for heparin “bridging” which is no longer required with DOACs as well as for the timing of resumption of DOAC therapy following procedures.</a:t>
            </a:r>
          </a:p>
          <a:p>
            <a:pPr marL="181229" indent="-181229">
              <a:buFont typeface="Arial"/>
              <a:buChar char="•"/>
            </a:pPr>
            <a:r>
              <a:rPr lang="en-US" sz="1200" baseline="0" dirty="0">
                <a:solidFill>
                  <a:schemeClr val="tx1"/>
                </a:solidFill>
                <a:latin typeface="+mn-lt"/>
              </a:rPr>
              <a:t>All DOACs share a short 12 hour half-life in the setting of preserved renal function (</a:t>
            </a:r>
            <a:r>
              <a:rPr lang="en-US" sz="1200" baseline="0" dirty="0" err="1">
                <a:solidFill>
                  <a:schemeClr val="tx1"/>
                </a:solidFill>
                <a:latin typeface="+mn-lt"/>
              </a:rPr>
              <a:t>CrCl</a:t>
            </a:r>
            <a:r>
              <a:rPr lang="en-US" sz="1200" baseline="0" dirty="0">
                <a:solidFill>
                  <a:schemeClr val="tx1"/>
                </a:solidFill>
                <a:latin typeface="+mn-lt"/>
              </a:rPr>
              <a:t> &gt; 60 ml/min).  This is a major advantage over warfarin which has a half-life of 36 hours or longer depending on hepatic function.  Most procedures at intermediate or high bleeding risk can be performed within 1-2 days respectively of withholding a DOAC with additional delay required with renal dysfunction.  Moreover, major bleeding can usually be controlled with local and supportive measures as the effect of the DOAC wears off quickly.  Specific DOAC antidotes are therefore rarely required.</a:t>
            </a:r>
          </a:p>
          <a:p>
            <a:endParaRPr lang="en-CA" dirty="0"/>
          </a:p>
        </p:txBody>
      </p:sp>
    </p:spTree>
    <p:extLst>
      <p:ext uri="{BB962C8B-B14F-4D97-AF65-F5344CB8AC3E}">
        <p14:creationId xmlns:p14="http://schemas.microsoft.com/office/powerpoint/2010/main" val="2983244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Tx/>
              <a:buChar char="-"/>
            </a:pPr>
            <a:r>
              <a:rPr lang="en-US" sz="1200" dirty="0"/>
              <a:t>Stroke / SE efficacy advantage of apixaban over warfarin in the Aristotle</a:t>
            </a:r>
            <a:r>
              <a:rPr lang="en-US" sz="1200" baseline="0" dirty="0"/>
              <a:t> population was unaffected by renal dysfunction with non significant p value for interaction.</a:t>
            </a:r>
          </a:p>
          <a:p>
            <a:pPr marL="171450" indent="-171450">
              <a:buFontTx/>
              <a:buChar char="-"/>
            </a:pPr>
            <a:r>
              <a:rPr lang="en-US" sz="1200" baseline="0" dirty="0"/>
              <a:t>Major bleeding increased (tripled) in both apixaban and warfarin arms the study highlighting the important effect of renal dysfunction on bleeding risk</a:t>
            </a:r>
          </a:p>
          <a:p>
            <a:pPr marL="171450" indent="-171450">
              <a:buFontTx/>
              <a:buChar char="-"/>
            </a:pPr>
            <a:r>
              <a:rPr lang="en-US" sz="1200" baseline="0" dirty="0"/>
              <a:t>Apixaban appeared particularly safe vs. warfarin in the subgroup with </a:t>
            </a:r>
            <a:r>
              <a:rPr lang="en-US" sz="1200" baseline="0" dirty="0" err="1"/>
              <a:t>CrCl</a:t>
            </a:r>
            <a:r>
              <a:rPr lang="en-US" sz="1200" baseline="0" dirty="0"/>
              <a:t> &lt; 50 ml/min with a 50% reduction in risk of major bleeding (P value for interaction significant at 0.03)</a:t>
            </a:r>
            <a:endParaRPr lang="en-US" sz="1200" dirty="0"/>
          </a:p>
          <a:p>
            <a:endParaRPr lang="en-CA" altLang="en-US" sz="1200" b="1" dirty="0"/>
          </a:p>
          <a:p>
            <a:endParaRPr lang="de-DE" sz="1200" b="1" dirty="0"/>
          </a:p>
          <a:p>
            <a:pPr lvl="0" algn="l" defTabSz="914400">
              <a:defRPr/>
            </a:pPr>
            <a:endParaRPr lang="en-CA" sz="18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2840255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Tx/>
              <a:buChar char="-"/>
            </a:pPr>
            <a:r>
              <a:rPr lang="en-US" sz="1200" dirty="0"/>
              <a:t>Both dosages of dabigatran were tested against warfarin in RELY regardless of renal function down a </a:t>
            </a:r>
            <a:r>
              <a:rPr lang="en-US" sz="1200" dirty="0" err="1"/>
              <a:t>CrCl</a:t>
            </a:r>
            <a:r>
              <a:rPr lang="en-US" sz="1200" baseline="0" dirty="0"/>
              <a:t> of 30 ml/min</a:t>
            </a:r>
          </a:p>
          <a:p>
            <a:pPr marL="171450" indent="-171450">
              <a:buFontTx/>
              <a:buChar char="-"/>
            </a:pPr>
            <a:r>
              <a:rPr lang="en-US" sz="1200" baseline="0" dirty="0"/>
              <a:t>There was no interaction for efficacy OR major bleeding safety with either dosage tested and </a:t>
            </a:r>
            <a:r>
              <a:rPr lang="en-US" sz="1200" baseline="0" dirty="0" err="1"/>
              <a:t>tertiles</a:t>
            </a:r>
            <a:r>
              <a:rPr lang="en-US" sz="1200" baseline="0" dirty="0"/>
              <a:t> of renal function as shown in the slide.</a:t>
            </a:r>
            <a:endParaRPr lang="en-US" sz="1200" dirty="0"/>
          </a:p>
          <a:p>
            <a:endParaRPr lang="en-CA" altLang="en-US" sz="1200" b="1" dirty="0"/>
          </a:p>
          <a:p>
            <a:endParaRPr lang="en-US" altLang="en-US" sz="1200" b="1" dirty="0"/>
          </a:p>
          <a:p>
            <a:endParaRPr lang="en-CA" altLang="en-US" sz="1200" b="1" dirty="0"/>
          </a:p>
          <a:p>
            <a:endParaRPr lang="en-CA" dirty="0"/>
          </a:p>
        </p:txBody>
      </p:sp>
    </p:spTree>
    <p:extLst>
      <p:ext uri="{BB962C8B-B14F-4D97-AF65-F5344CB8AC3E}">
        <p14:creationId xmlns:p14="http://schemas.microsoft.com/office/powerpoint/2010/main" val="2892569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en-CA" sz="1200" dirty="0"/>
              <a:t>Data for the efficacy and net clinical outcome analyses are from the intention-to-treat population for the overall study period. Data for safety are from the safety cohort for the treatment period with interval censoring of events during study-drug interruptions that lasted &gt;3 days. </a:t>
            </a:r>
            <a:r>
              <a:rPr lang="en-CA" sz="1200" dirty="0" err="1"/>
              <a:t>CrCl</a:t>
            </a:r>
            <a:r>
              <a:rPr lang="en-CA" sz="1200" dirty="0"/>
              <a:t> (mL/min) at randomization was estimated with the Cockcroft-Gault equation. CI indicates confidence interval; HDER, higher-dose </a:t>
            </a:r>
            <a:r>
              <a:rPr lang="en-CA" sz="1200" dirty="0" err="1"/>
              <a:t>edoxaban</a:t>
            </a:r>
            <a:r>
              <a:rPr lang="en-CA" sz="1200" dirty="0"/>
              <a:t> regimen; HR, hazard ratio; P-int, P for interaction for treatment by renal subgroup; and S/SE, stroke or systemic embolism. *HDER of 60 mg daily or 30 mg daily if dose reduced for creatinine clearance (</a:t>
            </a:r>
            <a:r>
              <a:rPr lang="en-CA" sz="1200" dirty="0" err="1"/>
              <a:t>CrCl</a:t>
            </a:r>
            <a:r>
              <a:rPr lang="en-CA" sz="1200" dirty="0"/>
              <a:t>) ≤50 mL/min, weight ≤60 kg, or potent phosphorylated glycoprotein inhibitor use.</a:t>
            </a:r>
            <a:endParaRPr lang="en-CA" altLang="en-US" sz="1200" b="1" dirty="0"/>
          </a:p>
          <a:p>
            <a:endParaRPr lang="en-CA" dirty="0"/>
          </a:p>
        </p:txBody>
      </p:sp>
    </p:spTree>
    <p:extLst>
      <p:ext uri="{BB962C8B-B14F-4D97-AF65-F5344CB8AC3E}">
        <p14:creationId xmlns:p14="http://schemas.microsoft.com/office/powerpoint/2010/main" val="1626745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en-US" sz="1200" baseline="0" dirty="0"/>
              <a:t>- There was no interaction for stroke/SE efficacy OR major bleeding safety with rivaroxaban vs. warfarin with reduced renal function, dosage adjusted to 15 mg daily at </a:t>
            </a:r>
            <a:r>
              <a:rPr lang="en-US" sz="1200" baseline="0" dirty="0" err="1"/>
              <a:t>CrCl</a:t>
            </a:r>
            <a:r>
              <a:rPr lang="en-US" sz="1200" baseline="0" dirty="0"/>
              <a:t> &lt; 50 ml/min.</a:t>
            </a:r>
            <a:endParaRPr lang="en-US" sz="1200" dirty="0"/>
          </a:p>
          <a:p>
            <a:endParaRPr lang="en-CA" dirty="0"/>
          </a:p>
        </p:txBody>
      </p:sp>
    </p:spTree>
    <p:extLst>
      <p:ext uri="{BB962C8B-B14F-4D97-AF65-F5344CB8AC3E}">
        <p14:creationId xmlns:p14="http://schemas.microsoft.com/office/powerpoint/2010/main" val="1141928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1292919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6328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latin typeface="+mn-lt"/>
                <a:ea typeface="+mn-ea"/>
                <a:cs typeface="+mn-cs"/>
              </a:rPr>
              <a:t>Possible correct responses include 1. 4. and 9. A discussion of benefit vs risk is needed with the patient</a:t>
            </a:r>
            <a:endParaRPr lang="en-CA" b="1" dirty="0"/>
          </a:p>
          <a:p>
            <a:endParaRPr lang="en-US" dirty="0"/>
          </a:p>
          <a:p>
            <a:endParaRPr lang="en-CA" dirty="0"/>
          </a:p>
          <a:p>
            <a:pPr marL="171450" indent="-171450">
              <a:buFont typeface="Arial"/>
              <a:buChar char="•"/>
            </a:pPr>
            <a:r>
              <a:rPr lang="en-US" dirty="0"/>
              <a:t>The percentage </a:t>
            </a:r>
            <a:r>
              <a:rPr lang="en-US" sz="1200" kern="1200" dirty="0">
                <a:solidFill>
                  <a:schemeClr val="tx1"/>
                </a:solidFill>
                <a:latin typeface="+mn-lt"/>
                <a:ea typeface="+mn-ea"/>
                <a:cs typeface="+mn-cs"/>
              </a:rPr>
              <a:t>varies from 9% after 6 months of monitoring (</a:t>
            </a:r>
            <a:r>
              <a:rPr lang="en-US" sz="1200" kern="1200" dirty="0" err="1">
                <a:solidFill>
                  <a:schemeClr val="tx1"/>
                </a:solidFill>
                <a:latin typeface="+mn-lt"/>
                <a:ea typeface="+mn-ea"/>
                <a:cs typeface="+mn-cs"/>
              </a:rPr>
              <a:t>Sanna</a:t>
            </a:r>
            <a:r>
              <a:rPr lang="en-US" sz="1200" kern="1200" dirty="0">
                <a:solidFill>
                  <a:schemeClr val="tx1"/>
                </a:solidFill>
                <a:latin typeface="+mn-lt"/>
                <a:ea typeface="+mn-ea"/>
                <a:cs typeface="+mn-cs"/>
              </a:rPr>
              <a:t> et al. Cristal AF. NEJM 2014;370:2478) and 15% at 1-month monitoring (Gladstone et al.) to 43% after 30.5 months of follow-up (</a:t>
            </a:r>
            <a:r>
              <a:rPr lang="en-US" sz="1200" kern="1200" dirty="0" err="1">
                <a:solidFill>
                  <a:schemeClr val="tx1"/>
                </a:solidFill>
                <a:latin typeface="+mn-lt"/>
                <a:ea typeface="+mn-ea"/>
                <a:cs typeface="+mn-cs"/>
              </a:rPr>
              <a:t>Ntaios</a:t>
            </a:r>
            <a:r>
              <a:rPr lang="en-US" sz="1200" kern="1200" dirty="0">
                <a:solidFill>
                  <a:schemeClr val="tx1"/>
                </a:solidFill>
                <a:latin typeface="+mn-lt"/>
                <a:ea typeface="+mn-ea"/>
                <a:cs typeface="+mn-cs"/>
              </a:rPr>
              <a:t> G et al. Stroke 2015;46:176).</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9416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49678A4-7D91-46BF-AB90-E1B38B5A4BF0}"/>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71689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defTabSz="497906">
              <a:defRPr/>
            </a:pPr>
            <a:r>
              <a:rPr lang="en-CA" sz="1200" kern="1200" dirty="0">
                <a:solidFill>
                  <a:schemeClr val="tx1"/>
                </a:solidFill>
                <a:effectLst/>
                <a:latin typeface="+mn-lt"/>
                <a:ea typeface="+mn-ea"/>
                <a:cs typeface="+mn-cs"/>
              </a:rPr>
              <a:t>The DOACs are at least partially eliminated by the kidneys. Dabigatran and </a:t>
            </a:r>
            <a:r>
              <a:rPr lang="en-CA" sz="1200" kern="1200" dirty="0" err="1">
                <a:solidFill>
                  <a:schemeClr val="tx1"/>
                </a:solidFill>
                <a:effectLst/>
                <a:latin typeface="+mn-lt"/>
                <a:ea typeface="+mn-ea"/>
                <a:cs typeface="+mn-cs"/>
              </a:rPr>
              <a:t>edoxaban</a:t>
            </a:r>
            <a:r>
              <a:rPr lang="en-CA" sz="1200" kern="1200" dirty="0">
                <a:solidFill>
                  <a:schemeClr val="tx1"/>
                </a:solidFill>
                <a:effectLst/>
                <a:latin typeface="+mn-lt"/>
                <a:ea typeface="+mn-ea"/>
                <a:cs typeface="+mn-cs"/>
              </a:rPr>
              <a:t> have the greatest dependence on renal elimination (~85% and 50%, respectively),</a:t>
            </a:r>
            <a:r>
              <a:rPr lang="en-CA" sz="1200" u="none" strike="noStrike" kern="1200" baseline="30000" dirty="0">
                <a:solidFill>
                  <a:schemeClr val="tx1"/>
                </a:solidFill>
                <a:effectLst/>
                <a:latin typeface="+mn-lt"/>
                <a:ea typeface="+mn-ea"/>
                <a:cs typeface="+mn-cs"/>
                <a:hlinkClick r:id="" action="ppaction://hlinkfile" tooltip=", August 11, 2016 #4"/>
              </a:rPr>
              <a:t>8</a:t>
            </a:r>
            <a:r>
              <a:rPr lang="en-CA" sz="1200" kern="1200" baseline="30000" dirty="0">
                <a:solidFill>
                  <a:schemeClr val="tx1"/>
                </a:solidFill>
                <a:effectLst/>
                <a:latin typeface="+mn-lt"/>
                <a:ea typeface="+mn-ea"/>
                <a:cs typeface="+mn-cs"/>
              </a:rPr>
              <a:t>, </a:t>
            </a:r>
            <a:r>
              <a:rPr lang="en-CA" sz="1200" u="none" strike="noStrike" kern="1200" baseline="30000" dirty="0">
                <a:solidFill>
                  <a:schemeClr val="tx1"/>
                </a:solidFill>
                <a:effectLst/>
                <a:latin typeface="+mn-lt"/>
                <a:ea typeface="+mn-ea"/>
                <a:cs typeface="+mn-cs"/>
                <a:hlinkClick r:id="" action="ppaction://hlinkfile" tooltip=", September 2015 #2"/>
              </a:rPr>
              <a:t>9</a:t>
            </a:r>
            <a:r>
              <a:rPr lang="en-CA" sz="1200" kern="1200" dirty="0">
                <a:solidFill>
                  <a:schemeClr val="tx1"/>
                </a:solidFill>
                <a:effectLst/>
                <a:latin typeface="+mn-lt"/>
                <a:ea typeface="+mn-ea"/>
                <a:cs typeface="+mn-cs"/>
              </a:rPr>
              <a:t> whereas 27% and 33% of apixaban and rivaroxaban, respectively, are renally cleared as unchanged drug.</a:t>
            </a:r>
            <a:r>
              <a:rPr lang="en-CA" sz="1200" kern="1200" baseline="0" dirty="0">
                <a:solidFill>
                  <a:schemeClr val="tx1"/>
                </a:solidFill>
                <a:effectLst/>
                <a:latin typeface="+mn-lt"/>
                <a:ea typeface="+mn-ea"/>
                <a:cs typeface="+mn-cs"/>
              </a:rPr>
              <a:t> </a:t>
            </a:r>
          </a:p>
          <a:p>
            <a:endParaRPr lang="en-CA" dirty="0"/>
          </a:p>
        </p:txBody>
      </p:sp>
    </p:spTree>
    <p:extLst>
      <p:ext uri="{BB962C8B-B14F-4D97-AF65-F5344CB8AC3E}">
        <p14:creationId xmlns:p14="http://schemas.microsoft.com/office/powerpoint/2010/main" val="1010545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kern="1200" baseline="0" dirty="0">
              <a:solidFill>
                <a:prstClr val="black"/>
              </a:solidFill>
              <a:effectLst/>
              <a:latin typeface="Arial Narrow" panose="020B0606020202030204" pitchFamily="34" charset="0"/>
              <a:ea typeface="+mn-ea"/>
              <a:cs typeface="+mn-cs"/>
            </a:endParaRPr>
          </a:p>
          <a:p>
            <a:pPr marL="171450" indent="-171450">
              <a:buFont typeface="Arial"/>
              <a:buChar char="•"/>
            </a:pPr>
            <a:r>
              <a:rPr lang="en-US" sz="1200" dirty="0"/>
              <a:t>Use of non-vitamin K antagonist oral anticoagulants according to renal function. *2x 110 mg in patients at high risk of bleeding (per </a:t>
            </a:r>
            <a:r>
              <a:rPr lang="en-US" sz="1200" dirty="0" err="1"/>
              <a:t>SmPc</a:t>
            </a:r>
            <a:r>
              <a:rPr lang="en-US" sz="1200" dirty="0"/>
              <a:t>). # Other dose reduction criteria may apply (weight ≤60 kg, </a:t>
            </a:r>
            <a:r>
              <a:rPr lang="en-CA" sz="1200" dirty="0"/>
              <a:t>concomitant potent P-</a:t>
            </a:r>
            <a:r>
              <a:rPr lang="en-CA" sz="1200" dirty="0" err="1"/>
              <a:t>Gp</a:t>
            </a:r>
            <a:r>
              <a:rPr lang="en-CA" sz="1200" dirty="0"/>
              <a:t> inhibitor therapy) † 2x 2.5 mg only if at least two out of three fulfilled: age ≥80 years, body weight </a:t>
            </a:r>
            <a:r>
              <a:rPr lang="en-US" sz="1200" dirty="0"/>
              <a:t>≤60 kg’ creatinine </a:t>
            </a:r>
            <a:r>
              <a:rPr lang="en-CA" sz="1200" dirty="0"/>
              <a:t>≥1.5 mg/dL (133 mmol/L). Orange arrows indicate cautionary use (dabigatran in moderate renal insufficiency, </a:t>
            </a:r>
            <a:r>
              <a:rPr lang="en-CA" sz="1200" dirty="0" err="1"/>
              <a:t>FXa</a:t>
            </a:r>
            <a:r>
              <a:rPr lang="en-CA" sz="1200" dirty="0"/>
              <a:t> inhibitors in severe renal insufficiency, </a:t>
            </a:r>
            <a:r>
              <a:rPr lang="en-CA" sz="1200" dirty="0" err="1"/>
              <a:t>edoxaban</a:t>
            </a:r>
            <a:r>
              <a:rPr lang="en-CA" sz="1200" dirty="0"/>
              <a:t> in ‘</a:t>
            </a:r>
            <a:r>
              <a:rPr lang="en-CA" sz="1200" dirty="0" err="1"/>
              <a:t>supranormal</a:t>
            </a:r>
            <a:r>
              <a:rPr lang="en-CA" sz="1200" dirty="0"/>
              <a:t>’ renal function);</a:t>
            </a:r>
          </a:p>
          <a:p>
            <a:pPr marL="171450" indent="-171450">
              <a:buFont typeface="Arial"/>
              <a:buChar char="•"/>
            </a:pPr>
            <a:endParaRPr lang="en-CA" sz="1200" dirty="0">
              <a:solidFill>
                <a:srgbClr val="2A4364"/>
              </a:solidFill>
              <a:latin typeface="Arial" pitchFamily="34" charset="0"/>
              <a:ea typeface="ヒラギノ角ゴ Pro W3"/>
              <a:cs typeface="ヒラギノ角ゴ Pro W3"/>
            </a:endParaRPr>
          </a:p>
          <a:p>
            <a:pPr marL="0" indent="0">
              <a:buFont typeface="Arial"/>
              <a:buNone/>
            </a:pPr>
            <a:r>
              <a:rPr lang="en-CA" sz="1200" dirty="0"/>
              <a:t>Oral anticoagulant therapy in patients with a </a:t>
            </a:r>
            <a:r>
              <a:rPr lang="en-CA" sz="1200" dirty="0" err="1"/>
              <a:t>CrCl</a:t>
            </a:r>
            <a:r>
              <a:rPr lang="en-CA" sz="1200" dirty="0"/>
              <a:t> of 15–29 mL/min </a:t>
            </a:r>
          </a:p>
          <a:p>
            <a:pPr marL="171450" indent="-171450">
              <a:buFont typeface="Arial"/>
              <a:buChar char="•"/>
            </a:pPr>
            <a:endParaRPr lang="en-CA" sz="1200" dirty="0"/>
          </a:p>
          <a:p>
            <a:pPr marL="171450" indent="-171450">
              <a:buFont typeface="Arial"/>
              <a:buChar char="•"/>
            </a:pPr>
            <a:r>
              <a:rPr lang="en-CA" sz="1200" dirty="0"/>
              <a:t>There are no RCT data on the use of DOACs for stroke prevention in AF patients with severe CKD or on renal replacement therapy (RRT) since all landmark DOACs trials essentially excluded patients with a </a:t>
            </a:r>
            <a:r>
              <a:rPr lang="en-CA" sz="1200" dirty="0" err="1"/>
              <a:t>CrCl</a:t>
            </a:r>
            <a:r>
              <a:rPr lang="en-CA" sz="1200" dirty="0"/>
              <a:t> of &lt;30 ml/min (except for a few patients on apixaban with </a:t>
            </a:r>
            <a:r>
              <a:rPr lang="en-CA" sz="1200" dirty="0" err="1"/>
              <a:t>CrCl</a:t>
            </a:r>
            <a:r>
              <a:rPr lang="en-CA" sz="1200" dirty="0"/>
              <a:t> 25–30 mL/min). However, VKA have also never been prospectively assessed in a RCT in this patient population</a:t>
            </a:r>
          </a:p>
          <a:p>
            <a:pPr marL="171450" indent="-171450">
              <a:buFont typeface="Arial"/>
              <a:buChar char="•"/>
            </a:pPr>
            <a:endParaRPr lang="en-CA" sz="1200" dirty="0">
              <a:solidFill>
                <a:srgbClr val="2A4364"/>
              </a:solidFill>
              <a:latin typeface="Arial" pitchFamily="34" charset="0"/>
              <a:ea typeface="ヒラギノ角ゴ Pro W3"/>
              <a:cs typeface="ヒラギノ角ゴ Pro W3"/>
            </a:endParaRPr>
          </a:p>
          <a:p>
            <a:pPr marL="171450" indent="-171450">
              <a:buFont typeface="Arial"/>
              <a:buChar char="•"/>
            </a:pPr>
            <a:r>
              <a:rPr lang="en-CA" sz="1200" dirty="0"/>
              <a:t>Rivaroxaban, apixaban, and </a:t>
            </a:r>
            <a:r>
              <a:rPr lang="en-CA" sz="1200" dirty="0" err="1"/>
              <a:t>edoxaban</a:t>
            </a:r>
            <a:r>
              <a:rPr lang="en-CA" sz="1200" dirty="0"/>
              <a:t> (but not dabigatran) are approved in Europe for the use in patients with severe CKD (Stage 4, i.e. a </a:t>
            </a:r>
            <a:r>
              <a:rPr lang="en-CA" sz="1200" dirty="0" err="1"/>
              <a:t>CrCl</a:t>
            </a:r>
            <a:r>
              <a:rPr lang="en-CA" sz="1200" dirty="0"/>
              <a:t> of 15–29 mL/min), with the reduced dose regimen. In view of the individual DOACs’ pharmacokinetics, dose-reduction criteria and available evidence from RCTs, the use of either apixaban or </a:t>
            </a:r>
            <a:r>
              <a:rPr lang="en-CA" sz="1200" dirty="0" err="1"/>
              <a:t>edoxaban</a:t>
            </a:r>
            <a:r>
              <a:rPr lang="en-CA" sz="1200" dirty="0"/>
              <a:t> may be preferable in these patients. Apixaban is least renally cleared (27%), and the dose is reduced by 50% in rather stringent conditions according to its dose reduction algorithm; furthermore the relative safety of apixaban vs. warfarin has been demonstrated to increase with decreasing renal function. </a:t>
            </a:r>
            <a:r>
              <a:rPr lang="en-CA" sz="1200" dirty="0" err="1"/>
              <a:t>Edoxaban</a:t>
            </a:r>
            <a:r>
              <a:rPr lang="en-CA" sz="1200" dirty="0"/>
              <a:t> is 50% renally cleared, but its dose reduction to 50% is applied more rapidly and was tested in a large subgroup. Rivaroxaban has an intermediate renal clearance (33%), and its dose is reduced less (by 25%) under similar conditions as </a:t>
            </a:r>
            <a:r>
              <a:rPr lang="en-CA" sz="1200" dirty="0" err="1"/>
              <a:t>edoxaban</a:t>
            </a:r>
            <a:r>
              <a:rPr lang="en-CA" sz="1200" dirty="0"/>
              <a:t>. In the US (but not in Europe), a low dose dabigatran 75 mg BID regimen has been approved for patients with severe CKD (a </a:t>
            </a:r>
            <a:r>
              <a:rPr lang="en-CA" sz="1200" dirty="0" err="1"/>
              <a:t>CrCl</a:t>
            </a:r>
            <a:r>
              <a:rPr lang="en-CA" sz="1200" dirty="0"/>
              <a:t> of 15–29 mL/ min), based on pharmacokinetic simulations. Further randomized trial data are urgently required for these difficult to treat patients.</a:t>
            </a:r>
            <a:endParaRPr lang="fr-CA" sz="1200" dirty="0">
              <a:solidFill>
                <a:srgbClr val="2A4364"/>
              </a:solidFill>
              <a:latin typeface="Arial" pitchFamily="34" charset="0"/>
              <a:ea typeface="ヒラギノ角ゴ Pro W3"/>
              <a:cs typeface="ヒラギノ角ゴ Pro W3"/>
            </a:endParaRPr>
          </a:p>
          <a:p>
            <a:pPr lvl="0" algn="l" defTabSz="914400">
              <a:defRPr/>
            </a:pPr>
            <a:endParaRPr lang="en-CA" sz="1200" kern="1200" baseline="0" dirty="0">
              <a:solidFill>
                <a:schemeClr val="tx1"/>
              </a:solidFill>
              <a:effectLst/>
              <a:latin typeface="+mn-lt"/>
              <a:ea typeface="+mn-ea"/>
              <a:cs typeface="+mn-cs"/>
            </a:endParaRPr>
          </a:p>
          <a:p>
            <a:endParaRPr lang="en-CA" dirty="0"/>
          </a:p>
        </p:txBody>
      </p:sp>
    </p:spTree>
    <p:extLst>
      <p:ext uri="{BB962C8B-B14F-4D97-AF65-F5344CB8AC3E}">
        <p14:creationId xmlns:p14="http://schemas.microsoft.com/office/powerpoint/2010/main" val="2127616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9754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167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65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endParaRPr lang="en-CA" dirty="0"/>
          </a:p>
        </p:txBody>
      </p:sp>
    </p:spTree>
    <p:extLst>
      <p:ext uri="{BB962C8B-B14F-4D97-AF65-F5344CB8AC3E}">
        <p14:creationId xmlns:p14="http://schemas.microsoft.com/office/powerpoint/2010/main" val="4057788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kern="1200" baseline="0" dirty="0">
              <a:solidFill>
                <a:prstClr val="black"/>
              </a:solidFill>
              <a:effectLst/>
              <a:latin typeface="Arial Narrow" panose="020B0606020202030204" pitchFamily="34" charset="0"/>
              <a:ea typeface="+mn-ea"/>
              <a:cs typeface="+mn-cs"/>
            </a:endParaRPr>
          </a:p>
          <a:p>
            <a:r>
              <a:rPr lang="en-CA" sz="1200" b="0" i="0" kern="1200" dirty="0">
                <a:solidFill>
                  <a:schemeClr val="tx1"/>
                </a:solidFill>
                <a:effectLst/>
                <a:latin typeface="+mn-lt"/>
                <a:ea typeface="+mn-ea"/>
                <a:cs typeface="+mn-cs"/>
              </a:rPr>
              <a:t>Patients with </a:t>
            </a:r>
            <a:r>
              <a:rPr lang="en-CA" sz="1200" b="0" i="0" u="none" strike="noStrike" kern="1200" dirty="0">
                <a:solidFill>
                  <a:schemeClr val="tx1"/>
                </a:solidFill>
                <a:effectLst/>
                <a:latin typeface="+mn-lt"/>
                <a:ea typeface="+mn-ea"/>
                <a:cs typeface="+mn-cs"/>
                <a:hlinkClick r:id="rId3" tooltip="Learn more about Atrial Fibrillation"/>
              </a:rPr>
              <a:t>atrial fibrillation</a:t>
            </a:r>
            <a:r>
              <a:rPr lang="en-CA" sz="1200" b="0" i="0" kern="1200" dirty="0">
                <a:solidFill>
                  <a:schemeClr val="tx1"/>
                </a:solidFill>
                <a:effectLst/>
                <a:latin typeface="+mn-lt"/>
                <a:ea typeface="+mn-ea"/>
                <a:cs typeface="+mn-cs"/>
              </a:rPr>
              <a:t> (AF) are increasingly being treated with nonvitamin K-dependent </a:t>
            </a:r>
            <a:r>
              <a:rPr lang="en-CA" sz="1200" b="0" i="0" u="none" strike="noStrike" kern="1200" dirty="0">
                <a:solidFill>
                  <a:schemeClr val="tx1"/>
                </a:solidFill>
                <a:effectLst/>
                <a:latin typeface="+mn-lt"/>
                <a:ea typeface="+mn-ea"/>
                <a:cs typeface="+mn-cs"/>
                <a:hlinkClick r:id="rId4" tooltip="Learn more about Anticoagulant Agent"/>
              </a:rPr>
              <a:t>oral anticoagulant agents</a:t>
            </a:r>
            <a:r>
              <a:rPr lang="en-CA" sz="1200" b="0" i="0" kern="1200" dirty="0">
                <a:solidFill>
                  <a:schemeClr val="tx1"/>
                </a:solidFill>
                <a:effectLst/>
                <a:latin typeface="+mn-lt"/>
                <a:ea typeface="+mn-ea"/>
                <a:cs typeface="+mn-cs"/>
              </a:rPr>
              <a:t> (DOACs) because these drugs are at least as effective as </a:t>
            </a:r>
            <a:r>
              <a:rPr lang="en-CA" sz="1200" b="0" i="0" u="none" strike="noStrike" kern="1200" dirty="0">
                <a:solidFill>
                  <a:schemeClr val="tx1"/>
                </a:solidFill>
                <a:effectLst/>
                <a:latin typeface="+mn-lt"/>
                <a:ea typeface="+mn-ea"/>
                <a:cs typeface="+mn-cs"/>
                <a:hlinkClick r:id="rId5" tooltip="Learn more about Warfarin"/>
              </a:rPr>
              <a:t>warfarin</a:t>
            </a:r>
            <a:r>
              <a:rPr lang="en-CA" sz="1200" b="0" i="0" kern="1200" dirty="0">
                <a:solidFill>
                  <a:schemeClr val="tx1"/>
                </a:solidFill>
                <a:effectLst/>
                <a:latin typeface="+mn-lt"/>
                <a:ea typeface="+mn-ea"/>
                <a:cs typeface="+mn-cs"/>
              </a:rPr>
              <a:t>, are safer, do not require routine monitoring, and are simpler to use </a:t>
            </a:r>
            <a:r>
              <a:rPr lang="en-CA" sz="1200" b="0" i="0" u="none" strike="noStrike" kern="1200" dirty="0">
                <a:solidFill>
                  <a:schemeClr val="tx1"/>
                </a:solidFill>
                <a:effectLst/>
                <a:latin typeface="+mn-lt"/>
                <a:ea typeface="+mn-ea"/>
                <a:cs typeface="+mn-cs"/>
                <a:hlinkClick r:id="rId6"/>
              </a:rPr>
              <a:t>1</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7"/>
              </a:rPr>
              <a:t>2</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8"/>
              </a:rPr>
              <a:t>3</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9"/>
              </a:rPr>
              <a:t>4</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10"/>
              </a:rPr>
              <a:t>5</a:t>
            </a:r>
            <a:r>
              <a:rPr lang="en-CA" sz="1200" b="0" i="0" kern="1200" dirty="0">
                <a:solidFill>
                  <a:schemeClr val="tx1"/>
                </a:solidFill>
                <a:effectLst/>
                <a:latin typeface="+mn-lt"/>
                <a:ea typeface="+mn-ea"/>
                <a:cs typeface="+mn-cs"/>
              </a:rPr>
              <a:t>. In 2013, DOACs accounted for 62% of new prescriptions of anticoagulant agents in the United States, and their adoption is increasing </a:t>
            </a:r>
            <a:r>
              <a:rPr lang="en-CA" sz="1200" b="0" i="0" u="none" strike="noStrike" kern="1200" dirty="0">
                <a:solidFill>
                  <a:schemeClr val="tx1"/>
                </a:solidFill>
                <a:effectLst/>
                <a:latin typeface="+mn-lt"/>
                <a:ea typeface="+mn-ea"/>
                <a:cs typeface="+mn-cs"/>
                <a:hlinkClick r:id="rId6"/>
              </a:rPr>
              <a:t>(1)</a:t>
            </a:r>
            <a:r>
              <a:rPr lang="en-CA" sz="1200" b="0" i="0" kern="1200" dirty="0">
                <a:solidFill>
                  <a:schemeClr val="tx1"/>
                </a:solidFill>
                <a:effectLst/>
                <a:latin typeface="+mn-lt"/>
                <a:ea typeface="+mn-ea"/>
                <a:cs typeface="+mn-cs"/>
              </a:rPr>
              <a:t>.</a:t>
            </a:r>
          </a:p>
          <a:p>
            <a:r>
              <a:rPr lang="en-CA" sz="1200" b="0" i="0" kern="1200" dirty="0">
                <a:solidFill>
                  <a:schemeClr val="tx1"/>
                </a:solidFill>
                <a:effectLst/>
                <a:latin typeface="+mn-lt"/>
                <a:ea typeface="+mn-ea"/>
                <a:cs typeface="+mn-cs"/>
              </a:rPr>
              <a:t>Although DOACs hold great promise, they also have drawbacks, such as limited availability of and little experience with reversal agents, as well as higher costs. Currently, all DOACs depend to some extent on renal function for clearance. Consequently, DOACs may potentially accumulate in patients with renal dysfunction, leading to an increased risk for bleeding. Additionally, patients with advanced </a:t>
            </a:r>
            <a:r>
              <a:rPr lang="en-CA" sz="1200" b="0" i="0" u="none" strike="noStrike" kern="1200" dirty="0">
                <a:solidFill>
                  <a:schemeClr val="tx1"/>
                </a:solidFill>
                <a:effectLst/>
                <a:latin typeface="+mn-lt"/>
                <a:ea typeface="+mn-ea"/>
                <a:cs typeface="+mn-cs"/>
                <a:hlinkClick r:id="rId11" tooltip="Learn more about Chronic Kidney Failure"/>
              </a:rPr>
              <a:t>chronic kidney disease</a:t>
            </a:r>
            <a:r>
              <a:rPr lang="en-CA" sz="1200" b="0" i="0" kern="1200" dirty="0">
                <a:solidFill>
                  <a:schemeClr val="tx1"/>
                </a:solidFill>
                <a:effectLst/>
                <a:latin typeface="+mn-lt"/>
                <a:ea typeface="+mn-ea"/>
                <a:cs typeface="+mn-cs"/>
              </a:rPr>
              <a:t> (CKD) (creatinine clearance [</a:t>
            </a:r>
            <a:r>
              <a:rPr lang="en-CA" sz="1200" b="0" i="0" kern="1200" dirty="0" err="1">
                <a:solidFill>
                  <a:schemeClr val="tx1"/>
                </a:solidFill>
                <a:effectLst/>
                <a:latin typeface="+mn-lt"/>
                <a:ea typeface="+mn-ea"/>
                <a:cs typeface="+mn-cs"/>
              </a:rPr>
              <a:t>CrCl</a:t>
            </a:r>
            <a:r>
              <a:rPr lang="en-CA" sz="1200" b="0" i="0" kern="1200" dirty="0">
                <a:solidFill>
                  <a:schemeClr val="tx1"/>
                </a:solidFill>
                <a:effectLst/>
                <a:latin typeface="+mn-lt"/>
                <a:ea typeface="+mn-ea"/>
                <a:cs typeface="+mn-cs"/>
              </a:rPr>
              <a:t>] &lt;30 ml/min) are already at increased risk for bleeding from uremia-induced </a:t>
            </a:r>
            <a:r>
              <a:rPr lang="en-CA" sz="1200" b="0" i="0" u="none" strike="noStrike" kern="1200" dirty="0">
                <a:solidFill>
                  <a:schemeClr val="tx1"/>
                </a:solidFill>
                <a:effectLst/>
                <a:latin typeface="+mn-lt"/>
                <a:ea typeface="+mn-ea"/>
                <a:cs typeface="+mn-cs"/>
                <a:hlinkClick r:id="rId12" tooltip="Learn more about Thrombocyte Dysfunction"/>
              </a:rPr>
              <a:t>platelet dysfunction</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13"/>
              </a:rPr>
              <a:t>6</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14"/>
              </a:rPr>
              <a:t>7</a:t>
            </a:r>
            <a:r>
              <a:rPr lang="en-CA" sz="1200" b="0" i="0" kern="1200" dirty="0">
                <a:solidFill>
                  <a:schemeClr val="tx1"/>
                </a:solidFill>
                <a:effectLst/>
                <a:latin typeface="+mn-lt"/>
                <a:ea typeface="+mn-ea"/>
                <a:cs typeface="+mn-cs"/>
              </a:rPr>
              <a:t>. Patients on </a:t>
            </a:r>
            <a:r>
              <a:rPr lang="en-CA" sz="1200" b="0" i="0" u="none" strike="noStrike" kern="1200" dirty="0">
                <a:solidFill>
                  <a:schemeClr val="tx1"/>
                </a:solidFill>
                <a:effectLst/>
                <a:latin typeface="+mn-lt"/>
                <a:ea typeface="+mn-ea"/>
                <a:cs typeface="+mn-cs"/>
                <a:hlinkClick r:id="rId15" tooltip="Learn more about Hemodialysis"/>
              </a:rPr>
              <a:t>hemodialysis</a:t>
            </a:r>
            <a:r>
              <a:rPr lang="en-CA" sz="1200" b="0" i="0" kern="1200" dirty="0">
                <a:solidFill>
                  <a:schemeClr val="tx1"/>
                </a:solidFill>
                <a:effectLst/>
                <a:latin typeface="+mn-lt"/>
                <a:ea typeface="+mn-ea"/>
                <a:cs typeface="+mn-cs"/>
              </a:rPr>
              <a:t> have added bleeding risks from repeated </a:t>
            </a:r>
            <a:r>
              <a:rPr lang="en-CA" sz="1200" b="0" i="0" u="none" strike="noStrike" kern="1200" dirty="0">
                <a:solidFill>
                  <a:schemeClr val="tx1"/>
                </a:solidFill>
                <a:effectLst/>
                <a:latin typeface="+mn-lt"/>
                <a:ea typeface="+mn-ea"/>
                <a:cs typeface="+mn-cs"/>
                <a:hlinkClick r:id="rId16" tooltip="Learn more about Vascular Access"/>
              </a:rPr>
              <a:t>vascular access</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17" tooltip="Learn more about Cannulation"/>
              </a:rPr>
              <a:t>cannulation</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18" tooltip="Learn more about Dialysis Membrane"/>
              </a:rPr>
              <a:t>dialysis membrane</a:t>
            </a:r>
            <a:r>
              <a:rPr lang="en-CA" sz="1200" b="0" i="0" kern="1200" dirty="0">
                <a:solidFill>
                  <a:schemeClr val="tx1"/>
                </a:solidFill>
                <a:effectLst/>
                <a:latin typeface="+mn-lt"/>
                <a:ea typeface="+mn-ea"/>
                <a:cs typeface="+mn-cs"/>
              </a:rPr>
              <a:t> interactions, higher than average blood pressures, and considerable heparin administration during treatment. Because patients with advanced CKD and </a:t>
            </a:r>
            <a:r>
              <a:rPr lang="en-CA" sz="1200" b="0" i="0" u="none" strike="noStrike" kern="1200" dirty="0">
                <a:solidFill>
                  <a:schemeClr val="tx1"/>
                </a:solidFill>
                <a:effectLst/>
                <a:latin typeface="+mn-lt"/>
                <a:ea typeface="+mn-ea"/>
                <a:cs typeface="+mn-cs"/>
                <a:hlinkClick r:id="rId19" tooltip="Learn more about End Stage Renal Disease"/>
              </a:rPr>
              <a:t>end-stage renal disease</a:t>
            </a:r>
            <a:r>
              <a:rPr lang="en-CA" sz="1200" b="0" i="0" kern="1200" dirty="0">
                <a:solidFill>
                  <a:schemeClr val="tx1"/>
                </a:solidFill>
                <a:effectLst/>
                <a:latin typeface="+mn-lt"/>
                <a:ea typeface="+mn-ea"/>
                <a:cs typeface="+mn-cs"/>
              </a:rPr>
              <a:t>(ESRD) were excluded from all of the pivotal phase 3 DOAC trials, no randomized controlled trial data guide DOAC use when the </a:t>
            </a:r>
            <a:r>
              <a:rPr lang="en-CA" sz="1200" b="0" i="0" kern="1200" dirty="0" err="1">
                <a:solidFill>
                  <a:schemeClr val="tx1"/>
                </a:solidFill>
                <a:effectLst/>
                <a:latin typeface="+mn-lt"/>
                <a:ea typeface="+mn-ea"/>
                <a:cs typeface="+mn-cs"/>
              </a:rPr>
              <a:t>CrCl</a:t>
            </a:r>
            <a:r>
              <a:rPr lang="en-CA" sz="1200" b="0" i="0" kern="1200" dirty="0">
                <a:solidFill>
                  <a:schemeClr val="tx1"/>
                </a:solidFill>
                <a:effectLst/>
                <a:latin typeface="+mn-lt"/>
                <a:ea typeface="+mn-ea"/>
                <a:cs typeface="+mn-cs"/>
              </a:rPr>
              <a:t> is &lt;25 ml/min, although the U.S. </a:t>
            </a:r>
            <a:r>
              <a:rPr lang="en-CA" sz="1200" b="0" i="0" u="none" strike="noStrike" kern="1200" dirty="0">
                <a:solidFill>
                  <a:schemeClr val="tx1"/>
                </a:solidFill>
                <a:effectLst/>
                <a:latin typeface="+mn-lt"/>
                <a:ea typeface="+mn-ea"/>
                <a:cs typeface="+mn-cs"/>
                <a:hlinkClick r:id="rId20" tooltip="Learn more about Food and Drug Administration"/>
              </a:rPr>
              <a:t>Food and Drug Administration</a:t>
            </a:r>
            <a:r>
              <a:rPr lang="en-CA" sz="1200" b="0" i="0" kern="1200" dirty="0">
                <a:solidFill>
                  <a:schemeClr val="tx1"/>
                </a:solidFill>
                <a:effectLst/>
                <a:latin typeface="+mn-lt"/>
                <a:ea typeface="+mn-ea"/>
                <a:cs typeface="+mn-cs"/>
              </a:rPr>
              <a:t> (FDA) label supports DOAC dosing for patients with </a:t>
            </a:r>
            <a:r>
              <a:rPr lang="en-CA" sz="1200" b="0" i="0" kern="1200" dirty="0" err="1">
                <a:solidFill>
                  <a:schemeClr val="tx1"/>
                </a:solidFill>
                <a:effectLst/>
                <a:latin typeface="+mn-lt"/>
                <a:ea typeface="+mn-ea"/>
                <a:cs typeface="+mn-cs"/>
              </a:rPr>
              <a:t>CrCl</a:t>
            </a:r>
            <a:r>
              <a:rPr lang="en-CA" sz="1200" b="0" i="0" kern="1200" dirty="0">
                <a:solidFill>
                  <a:schemeClr val="tx1"/>
                </a:solidFill>
                <a:effectLst/>
                <a:latin typeface="+mn-lt"/>
                <a:ea typeface="+mn-ea"/>
                <a:cs typeface="+mn-cs"/>
              </a:rPr>
              <a:t> ≤15 ml/min.</a:t>
            </a:r>
          </a:p>
          <a:p>
            <a:r>
              <a:rPr lang="en-CA" sz="1200" b="0" i="0" kern="1200" dirty="0">
                <a:solidFill>
                  <a:schemeClr val="tx1"/>
                </a:solidFill>
                <a:effectLst/>
                <a:latin typeface="+mn-lt"/>
                <a:ea typeface="+mn-ea"/>
                <a:cs typeface="+mn-cs"/>
              </a:rPr>
              <a:t>The most recent 2014 </a:t>
            </a:r>
            <a:r>
              <a:rPr lang="en-CA" sz="1200" b="0" i="0" u="none" strike="noStrike" kern="1200" dirty="0">
                <a:solidFill>
                  <a:schemeClr val="tx1"/>
                </a:solidFill>
                <a:effectLst/>
                <a:latin typeface="+mn-lt"/>
                <a:ea typeface="+mn-ea"/>
                <a:cs typeface="+mn-cs"/>
                <a:hlinkClick r:id="rId21" tooltip="Learn more about American Nurses Association"/>
              </a:rPr>
              <a:t>American Heart Association</a:t>
            </a:r>
            <a:r>
              <a:rPr lang="en-CA" sz="1200" b="0" i="0" kern="1200" dirty="0">
                <a:solidFill>
                  <a:schemeClr val="tx1"/>
                </a:solidFill>
                <a:effectLst/>
                <a:latin typeface="+mn-lt"/>
                <a:ea typeface="+mn-ea"/>
                <a:cs typeface="+mn-cs"/>
              </a:rPr>
              <a:t> (AHA), American College of Cardiology (ACC), and </a:t>
            </a:r>
            <a:r>
              <a:rPr lang="en-CA" sz="1200" b="0" i="0" u="none" strike="noStrike" kern="1200" dirty="0">
                <a:solidFill>
                  <a:schemeClr val="tx1"/>
                </a:solidFill>
                <a:effectLst/>
                <a:latin typeface="+mn-lt"/>
                <a:ea typeface="+mn-ea"/>
                <a:cs typeface="+mn-cs"/>
                <a:hlinkClick r:id="rId22" tooltip="Learn more about Heart Rhythm"/>
              </a:rPr>
              <a:t>Heart Rhythm</a:t>
            </a:r>
            <a:r>
              <a:rPr lang="en-CA" sz="1200" b="0" i="0" kern="1200" dirty="0">
                <a:solidFill>
                  <a:schemeClr val="tx1"/>
                </a:solidFill>
                <a:effectLst/>
                <a:latin typeface="+mn-lt"/>
                <a:ea typeface="+mn-ea"/>
                <a:cs typeface="+mn-cs"/>
              </a:rPr>
              <a:t> Society (HRS) guideline for the management of patients with AF recommends </a:t>
            </a:r>
            <a:r>
              <a:rPr lang="en-CA" sz="1200" b="0" i="0" u="none" strike="noStrike" kern="1200" dirty="0">
                <a:solidFill>
                  <a:schemeClr val="tx1"/>
                </a:solidFill>
                <a:effectLst/>
                <a:latin typeface="+mn-lt"/>
                <a:ea typeface="+mn-ea"/>
                <a:cs typeface="+mn-cs"/>
                <a:hlinkClick r:id="rId5" tooltip="Learn more about Warfarin"/>
              </a:rPr>
              <a:t>warfarin</a:t>
            </a:r>
            <a:r>
              <a:rPr lang="en-CA" sz="1200" b="0" i="0" kern="1200" dirty="0">
                <a:solidFill>
                  <a:schemeClr val="tx1"/>
                </a:solidFill>
                <a:effectLst/>
                <a:latin typeface="+mn-lt"/>
                <a:ea typeface="+mn-ea"/>
                <a:cs typeface="+mn-cs"/>
              </a:rPr>
              <a:t> as the </a:t>
            </a:r>
            <a:r>
              <a:rPr lang="en-CA" sz="1200" b="0" i="0" u="none" strike="noStrike" kern="1200" dirty="0">
                <a:solidFill>
                  <a:schemeClr val="tx1"/>
                </a:solidFill>
                <a:effectLst/>
                <a:latin typeface="+mn-lt"/>
                <a:ea typeface="+mn-ea"/>
                <a:cs typeface="+mn-cs"/>
                <a:hlinkClick r:id="rId4" tooltip="Learn more about Anticoagulant Agent"/>
              </a:rPr>
              <a:t>anticoagulant agent</a:t>
            </a:r>
            <a:r>
              <a:rPr lang="en-CA" sz="1200" b="0" i="0" kern="1200" dirty="0">
                <a:solidFill>
                  <a:schemeClr val="tx1"/>
                </a:solidFill>
                <a:effectLst/>
                <a:latin typeface="+mn-lt"/>
                <a:ea typeface="+mn-ea"/>
                <a:cs typeface="+mn-cs"/>
              </a:rPr>
              <a:t> of choice in patients with advanced CKD or </a:t>
            </a:r>
            <a:r>
              <a:rPr lang="en-CA" sz="1200" b="0" i="0" u="none" strike="noStrike" kern="1200" dirty="0">
                <a:solidFill>
                  <a:schemeClr val="tx1"/>
                </a:solidFill>
                <a:effectLst/>
                <a:latin typeface="+mn-lt"/>
                <a:ea typeface="+mn-ea"/>
                <a:cs typeface="+mn-cs"/>
                <a:hlinkClick r:id="rId19" tooltip="Learn more about End Stage Renal Disease"/>
              </a:rPr>
              <a:t>ESRD</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23"/>
              </a:rPr>
              <a:t>(8)</a:t>
            </a:r>
            <a:r>
              <a:rPr lang="en-CA" sz="1200" b="0" i="0" kern="1200" dirty="0">
                <a:solidFill>
                  <a:schemeClr val="tx1"/>
                </a:solidFill>
                <a:effectLst/>
                <a:latin typeface="+mn-lt"/>
                <a:ea typeface="+mn-ea"/>
                <a:cs typeface="+mn-cs"/>
              </a:rPr>
              <a:t>. Despite these recommendations and the lack of prospective trials to validate the efficacy and safety of DOACs in this patient population, the prescription of these drugs is becoming more prevalent, as we showed in our previous publication </a:t>
            </a:r>
            <a:r>
              <a:rPr lang="en-CA" sz="1200" b="0" i="0" u="none" strike="noStrike" kern="1200" dirty="0">
                <a:solidFill>
                  <a:schemeClr val="tx1"/>
                </a:solidFill>
                <a:effectLst/>
                <a:latin typeface="+mn-lt"/>
                <a:ea typeface="+mn-ea"/>
                <a:cs typeface="+mn-cs"/>
                <a:hlinkClick r:id="rId24"/>
              </a:rPr>
              <a:t>(9)</a:t>
            </a:r>
            <a:r>
              <a:rPr lang="en-CA" sz="1200" b="0" i="0" kern="1200" dirty="0">
                <a:solidFill>
                  <a:schemeClr val="tx1"/>
                </a:solidFill>
                <a:effectLst/>
                <a:latin typeface="+mn-lt"/>
                <a:ea typeface="+mn-ea"/>
                <a:cs typeface="+mn-cs"/>
              </a:rPr>
              <a:t>. Our updated analysis (unpublished data from Fresenius Medical Care) indicates that there were 102,504 AF patients with advanced CKD and 140,918 AF patients on </a:t>
            </a:r>
            <a:r>
              <a:rPr lang="en-CA" sz="1200" b="0" i="0" u="none" strike="noStrike" kern="1200" dirty="0">
                <a:solidFill>
                  <a:schemeClr val="tx1"/>
                </a:solidFill>
                <a:effectLst/>
                <a:latin typeface="+mn-lt"/>
                <a:ea typeface="+mn-ea"/>
                <a:cs typeface="+mn-cs"/>
                <a:hlinkClick r:id="rId25" tooltip="Learn more about Dialysis"/>
              </a:rPr>
              <a:t>dialysis</a:t>
            </a:r>
            <a:r>
              <a:rPr lang="en-CA" sz="1200" b="0" i="0" kern="1200" dirty="0">
                <a:solidFill>
                  <a:schemeClr val="tx1"/>
                </a:solidFill>
                <a:effectLst/>
                <a:latin typeface="+mn-lt"/>
                <a:ea typeface="+mn-ea"/>
                <a:cs typeface="+mn-cs"/>
              </a:rPr>
              <a:t> treated with an oral anticoagulant in the Fresenius database. As of October 2015, 23.5% of CKD patients and 11.6% of dialysis patients on </a:t>
            </a:r>
            <a:r>
              <a:rPr lang="en-CA" sz="1200" b="0" i="0" u="none" strike="noStrike" kern="1200" dirty="0">
                <a:solidFill>
                  <a:schemeClr val="tx1"/>
                </a:solidFill>
                <a:effectLst/>
                <a:latin typeface="+mn-lt"/>
                <a:ea typeface="+mn-ea"/>
                <a:cs typeface="+mn-cs"/>
                <a:hlinkClick r:id="rId26" tooltip="Learn more about Anticoagulation"/>
              </a:rPr>
              <a:t>anticoagulation</a:t>
            </a:r>
            <a:r>
              <a:rPr lang="en-CA" sz="1200" b="0" i="0" kern="1200" dirty="0">
                <a:solidFill>
                  <a:schemeClr val="tx1"/>
                </a:solidFill>
                <a:effectLst/>
                <a:latin typeface="+mn-lt"/>
                <a:ea typeface="+mn-ea"/>
                <a:cs typeface="+mn-cs"/>
              </a:rPr>
              <a:t> were treated with a DOAC (</a:t>
            </a:r>
            <a:r>
              <a:rPr lang="en-CA" sz="1200" b="0" i="0" u="none" strike="noStrike" kern="1200" dirty="0">
                <a:solidFill>
                  <a:schemeClr val="tx1"/>
                </a:solidFill>
                <a:effectLst/>
                <a:latin typeface="+mn-lt"/>
                <a:ea typeface="+mn-ea"/>
                <a:cs typeface="+mn-cs"/>
                <a:hlinkClick r:id="rId27"/>
              </a:rPr>
              <a:t>Central Illustration</a:t>
            </a:r>
            <a:r>
              <a:rPr lang="en-CA" sz="1200" b="0" i="0" kern="1200" dirty="0">
                <a:solidFill>
                  <a:schemeClr val="tx1"/>
                </a:solidFill>
                <a:effectLst/>
                <a:latin typeface="+mn-lt"/>
                <a:ea typeface="+mn-ea"/>
                <a:cs typeface="+mn-cs"/>
              </a:rPr>
              <a:t>). In advanced CKD, the most commonly used drug was </a:t>
            </a:r>
            <a:r>
              <a:rPr lang="en-CA" sz="1200" b="0" i="0" u="none" strike="noStrike" kern="1200" dirty="0">
                <a:solidFill>
                  <a:schemeClr val="tx1"/>
                </a:solidFill>
                <a:effectLst/>
                <a:latin typeface="+mn-lt"/>
                <a:ea typeface="+mn-ea"/>
                <a:cs typeface="+mn-cs"/>
                <a:hlinkClick r:id="rId28" tooltip="Learn more about Apixaban"/>
              </a:rPr>
              <a:t>apixaban</a:t>
            </a:r>
            <a:r>
              <a:rPr lang="en-CA" sz="1200" b="0" i="0" kern="1200" dirty="0">
                <a:solidFill>
                  <a:schemeClr val="tx1"/>
                </a:solidFill>
                <a:effectLst/>
                <a:latin typeface="+mn-lt"/>
                <a:ea typeface="+mn-ea"/>
                <a:cs typeface="+mn-cs"/>
              </a:rPr>
              <a:t> (10.4%), followed by </a:t>
            </a:r>
            <a:r>
              <a:rPr lang="en-CA" sz="1200" b="0" i="0" u="none" strike="noStrike" kern="1200" dirty="0">
                <a:solidFill>
                  <a:schemeClr val="tx1"/>
                </a:solidFill>
                <a:effectLst/>
                <a:latin typeface="+mn-lt"/>
                <a:ea typeface="+mn-ea"/>
                <a:cs typeface="+mn-cs"/>
                <a:hlinkClick r:id="rId29" tooltip="Learn more about Rivaroxaban"/>
              </a:rPr>
              <a:t>rivaroxaban</a:t>
            </a:r>
            <a:r>
              <a:rPr lang="en-CA" sz="1200" b="0" i="0" kern="1200" dirty="0">
                <a:solidFill>
                  <a:schemeClr val="tx1"/>
                </a:solidFill>
                <a:effectLst/>
                <a:latin typeface="+mn-lt"/>
                <a:ea typeface="+mn-ea"/>
                <a:cs typeface="+mn-cs"/>
              </a:rPr>
              <a:t> (9.5%), </a:t>
            </a:r>
            <a:r>
              <a:rPr lang="en-CA" sz="1200" b="0" i="0" u="none" strike="noStrike" kern="1200" dirty="0">
                <a:solidFill>
                  <a:schemeClr val="tx1"/>
                </a:solidFill>
                <a:effectLst/>
                <a:latin typeface="+mn-lt"/>
                <a:ea typeface="+mn-ea"/>
                <a:cs typeface="+mn-cs"/>
                <a:hlinkClick r:id="rId30" tooltip="Learn more about Dabigatran"/>
              </a:rPr>
              <a:t>dabigatran</a:t>
            </a:r>
            <a:r>
              <a:rPr lang="en-CA" sz="1200" b="0" i="0" kern="1200" dirty="0">
                <a:solidFill>
                  <a:schemeClr val="tx1"/>
                </a:solidFill>
                <a:effectLst/>
                <a:latin typeface="+mn-lt"/>
                <a:ea typeface="+mn-ea"/>
                <a:cs typeface="+mn-cs"/>
              </a:rPr>
              <a:t> (3.5%), and </a:t>
            </a:r>
            <a:r>
              <a:rPr lang="en-CA" sz="1200" b="0" i="0" u="none" strike="noStrike" kern="1200" dirty="0" err="1">
                <a:solidFill>
                  <a:schemeClr val="tx1"/>
                </a:solidFill>
                <a:effectLst/>
                <a:latin typeface="+mn-lt"/>
                <a:ea typeface="+mn-ea"/>
                <a:cs typeface="+mn-cs"/>
                <a:hlinkClick r:id="rId31" tooltip="Learn more about Edoxaban"/>
              </a:rPr>
              <a:t>edoxaban</a:t>
            </a:r>
            <a:r>
              <a:rPr lang="en-CA" sz="1200" b="0" i="0" kern="1200" dirty="0">
                <a:solidFill>
                  <a:schemeClr val="tx1"/>
                </a:solidFill>
                <a:effectLst/>
                <a:latin typeface="+mn-lt"/>
                <a:ea typeface="+mn-ea"/>
                <a:cs typeface="+mn-cs"/>
              </a:rPr>
              <a:t> (0.1%). Among dialysis patients, the most commonly used drug was apixaban (10.5%), followed by rivaroxaban (0.8%), dabigatran (0.3%), and </a:t>
            </a:r>
            <a:r>
              <a:rPr lang="en-CA" sz="1200" b="0" i="0" kern="1200" dirty="0" err="1">
                <a:solidFill>
                  <a:schemeClr val="tx1"/>
                </a:solidFill>
                <a:effectLst/>
                <a:latin typeface="+mn-lt"/>
                <a:ea typeface="+mn-ea"/>
                <a:cs typeface="+mn-cs"/>
              </a:rPr>
              <a:t>edoxaban</a:t>
            </a:r>
            <a:r>
              <a:rPr lang="en-CA" sz="1200" b="0" i="0" kern="1200" dirty="0">
                <a:solidFill>
                  <a:schemeClr val="tx1"/>
                </a:solidFill>
                <a:effectLst/>
                <a:latin typeface="+mn-lt"/>
                <a:ea typeface="+mn-ea"/>
                <a:cs typeface="+mn-cs"/>
              </a:rPr>
              <a:t> (0.01%).</a:t>
            </a:r>
          </a:p>
          <a:p>
            <a:endParaRPr lang="en-CA" dirty="0"/>
          </a:p>
        </p:txBody>
      </p:sp>
    </p:spTree>
    <p:extLst>
      <p:ext uri="{BB962C8B-B14F-4D97-AF65-F5344CB8AC3E}">
        <p14:creationId xmlns:p14="http://schemas.microsoft.com/office/powerpoint/2010/main" val="1889532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kern="1200" baseline="0" dirty="0">
              <a:solidFill>
                <a:prstClr val="black"/>
              </a:solidFill>
              <a:effectLst/>
              <a:latin typeface="Arial Narrow" panose="020B0606020202030204" pitchFamily="34" charset="0"/>
              <a:ea typeface="+mn-ea"/>
              <a:cs typeface="+mn-cs"/>
            </a:endParaRPr>
          </a:p>
          <a:p>
            <a:pPr marL="183863" indent="-183863">
              <a:buFont typeface="Arial" pitchFamily="34" charset="0"/>
              <a:buChar char="•"/>
              <a:defRPr/>
            </a:pPr>
            <a:r>
              <a:rPr lang="en-CA" sz="1200" dirty="0"/>
              <a:t>Transitioning from a DOAC to warfarin requires bridging.</a:t>
            </a:r>
          </a:p>
          <a:p>
            <a:pPr marL="183863" indent="-183863">
              <a:buFont typeface="Arial" pitchFamily="34" charset="0"/>
              <a:buChar char="•"/>
              <a:defRPr/>
            </a:pPr>
            <a:r>
              <a:rPr lang="en-CA" sz="1200" dirty="0"/>
              <a:t>Encourage the group to review the product monograph prior to switching.</a:t>
            </a:r>
            <a:endParaRPr lang="en-CA" b="1" dirty="0"/>
          </a:p>
          <a:p>
            <a:endParaRPr lang="en-CA" dirty="0"/>
          </a:p>
        </p:txBody>
      </p:sp>
    </p:spTree>
    <p:extLst>
      <p:ext uri="{BB962C8B-B14F-4D97-AF65-F5344CB8AC3E}">
        <p14:creationId xmlns:p14="http://schemas.microsoft.com/office/powerpoint/2010/main" val="32607241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lvl="0" algn="l" defTabSz="914400">
              <a:defRPr/>
            </a:pPr>
            <a:r>
              <a:rPr lang="da-DK" sz="1200" b="0" i="0" kern="1200" dirty="0">
                <a:solidFill>
                  <a:schemeClr val="tx1"/>
                </a:solidFill>
                <a:effectLst/>
                <a:latin typeface="+mn-lt"/>
                <a:ea typeface="+mn-ea"/>
                <a:cs typeface="+mn-cs"/>
              </a:rPr>
              <a:t>Data from Limdi et al. </a:t>
            </a:r>
            <a:r>
              <a:rPr lang="da-DK" sz="1200" b="0" i="0" u="none" strike="noStrike" kern="1200" dirty="0">
                <a:solidFill>
                  <a:schemeClr val="tx1"/>
                </a:solidFill>
                <a:effectLst/>
                <a:latin typeface="+mn-lt"/>
                <a:ea typeface="+mn-ea"/>
                <a:cs typeface="+mn-cs"/>
                <a:hlinkClick r:id="rId3"/>
              </a:rPr>
              <a:t>(17)</a:t>
            </a:r>
            <a:r>
              <a:rPr lang="da-DK" sz="1200" b="0" i="0" kern="1200" dirty="0">
                <a:solidFill>
                  <a:schemeClr val="tx1"/>
                </a:solidFill>
                <a:effectLst/>
                <a:latin typeface="+mn-lt"/>
                <a:ea typeface="+mn-ea"/>
                <a:cs typeface="+mn-cs"/>
              </a:rPr>
              <a:t> and Elliott et al. </a:t>
            </a:r>
            <a:r>
              <a:rPr lang="da-DK" sz="1200" b="0" i="0" u="none" strike="noStrike" kern="1200" dirty="0">
                <a:solidFill>
                  <a:schemeClr val="tx1"/>
                </a:solidFill>
                <a:effectLst/>
                <a:latin typeface="+mn-lt"/>
                <a:ea typeface="+mn-ea"/>
                <a:cs typeface="+mn-cs"/>
                <a:hlinkClick r:id="rId4"/>
              </a:rPr>
              <a:t>(64)</a:t>
            </a:r>
            <a:r>
              <a:rPr lang="da-DK" sz="1200" b="0" i="0" kern="1200" dirty="0">
                <a:solidFill>
                  <a:schemeClr val="tx1"/>
                </a:solidFill>
                <a:effectLst/>
                <a:latin typeface="+mn-lt"/>
                <a:ea typeface="+mn-ea"/>
                <a:cs typeface="+mn-cs"/>
              </a:rPr>
              <a:t>.</a:t>
            </a:r>
          </a:p>
          <a:p>
            <a:pPr lvl="0" algn="l" defTabSz="914400">
              <a:defRPr/>
            </a:pPr>
            <a:endParaRPr lang="da-DK" sz="1200" b="0" i="0" kern="1200" dirty="0">
              <a:solidFill>
                <a:schemeClr val="tx1"/>
              </a:solidFill>
              <a:effectLst/>
              <a:latin typeface="+mn-lt"/>
              <a:ea typeface="+mn-ea"/>
              <a:cs typeface="+mn-cs"/>
            </a:endParaRPr>
          </a:p>
          <a:p>
            <a:pPr lvl="0" algn="l" defTabSz="914400">
              <a:defRPr/>
            </a:pPr>
            <a:r>
              <a:rPr lang="en-CA" sz="1200" b="0" dirty="0">
                <a:solidFill>
                  <a:prstClr val="black"/>
                </a:solidFill>
                <a:latin typeface="Arial Narrow" panose="020B0606020202030204" pitchFamily="34" charset="0"/>
                <a:cs typeface="Candara"/>
              </a:rPr>
              <a:t>Warfarin is minimally dependent on the kidney for elimination, such that progression of CKD or acute changes in creatinine can minimally influence anticoagulation levels from the drug. Warfarin has the advantages of clinical familiarity, low cost, and widespread availability of reversal agents. Reversal of warfarin’s anticoagulant effect can be accomplished with vitamin K or fresh-frozen plasma for nonemergent situations, with 4-factor prothrombin complexes recommended for life-threatening bleeding (22). Warfarin significantly increases the risk for bleeding as </a:t>
            </a:r>
            <a:r>
              <a:rPr lang="en-CA" sz="1200" b="0" dirty="0" err="1">
                <a:solidFill>
                  <a:prstClr val="black"/>
                </a:solidFill>
                <a:latin typeface="Arial Narrow" panose="020B0606020202030204" pitchFamily="34" charset="0"/>
                <a:cs typeface="Candara"/>
              </a:rPr>
              <a:t>CrCl</a:t>
            </a:r>
            <a:r>
              <a:rPr lang="en-CA" sz="1200" b="0" dirty="0">
                <a:solidFill>
                  <a:prstClr val="black"/>
                </a:solidFill>
                <a:latin typeface="Arial Narrow" panose="020B0606020202030204" pitchFamily="34" charset="0"/>
                <a:cs typeface="Candara"/>
              </a:rPr>
              <a:t> decreases. This is likely secondary to superimposed platelet dysfunction from worsening uremia. A patient on warfarin with </a:t>
            </a:r>
            <a:r>
              <a:rPr lang="en-CA" sz="1200" b="0" dirty="0" err="1">
                <a:solidFill>
                  <a:prstClr val="black"/>
                </a:solidFill>
                <a:latin typeface="Arial Narrow" panose="020B0606020202030204" pitchFamily="34" charset="0"/>
                <a:cs typeface="Candara"/>
              </a:rPr>
              <a:t>CrCl</a:t>
            </a:r>
            <a:r>
              <a:rPr lang="en-CA" sz="1200" b="0" dirty="0">
                <a:solidFill>
                  <a:prstClr val="black"/>
                </a:solidFill>
                <a:latin typeface="Arial Narrow" panose="020B0606020202030204" pitchFamily="34" charset="0"/>
                <a:cs typeface="Candara"/>
              </a:rPr>
              <a:t> &lt;30 ml/min has a 4.9-fold (95% confidence interval [CI]: 2.6 to 9.1) increased relative risk for bleeding compared with patients on warfarin without renal disease </a:t>
            </a:r>
          </a:p>
          <a:p>
            <a:endParaRPr lang="en-CA" dirty="0"/>
          </a:p>
        </p:txBody>
      </p:sp>
    </p:spTree>
    <p:extLst>
      <p:ext uri="{BB962C8B-B14F-4D97-AF65-F5344CB8AC3E}">
        <p14:creationId xmlns:p14="http://schemas.microsoft.com/office/powerpoint/2010/main" val="782108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497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en-CA" sz="1050" b="1" dirty="0"/>
              <a:t>Speaker Notes:</a:t>
            </a:r>
          </a:p>
          <a:p>
            <a:endParaRPr lang="en-CA" sz="1050" b="1" dirty="0"/>
          </a:p>
          <a:p>
            <a:r>
              <a:rPr lang="en-CA" sz="1050" b="1" dirty="0"/>
              <a:t>Slide has transitions </a:t>
            </a:r>
          </a:p>
          <a:p>
            <a:endParaRPr lang="en-CA" sz="1050" b="1" dirty="0"/>
          </a:p>
          <a:p>
            <a:r>
              <a:rPr lang="en-CA" sz="1050" b="1" dirty="0"/>
              <a:t>1</a:t>
            </a:r>
            <a:r>
              <a:rPr lang="en-CA" sz="1050" b="1" baseline="30000" dirty="0"/>
              <a:t>st</a:t>
            </a:r>
            <a:r>
              <a:rPr lang="en-CA" sz="1050" b="1" dirty="0"/>
              <a:t> - Compared to 64% ↓ ischemic stroke in Non-ESRD patients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050" b="1" dirty="0"/>
              <a:t>2</a:t>
            </a:r>
            <a:r>
              <a:rPr lang="en-CA" sz="1050" b="1" baseline="30000" dirty="0"/>
              <a:t>nd</a:t>
            </a:r>
            <a:r>
              <a:rPr lang="en-CA" sz="1050" b="1" dirty="0"/>
              <a:t> - </a:t>
            </a:r>
            <a:r>
              <a:rPr lang="en-US" sz="1050" b="1" dirty="0">
                <a:solidFill>
                  <a:prstClr val="black"/>
                </a:solidFill>
                <a:latin typeface="+mn-lt"/>
              </a:rPr>
              <a:t>21% ↑ major bleeding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solidFill>
                  <a:prstClr val="black"/>
                </a:solidFill>
                <a:latin typeface="+mn-lt"/>
              </a:rPr>
              <a:t>3</a:t>
            </a:r>
            <a:r>
              <a:rPr lang="en-US" sz="1050" b="1" baseline="30000" dirty="0">
                <a:solidFill>
                  <a:prstClr val="black"/>
                </a:solidFill>
                <a:latin typeface="+mn-lt"/>
              </a:rPr>
              <a:t>rd</a:t>
            </a:r>
            <a:r>
              <a:rPr lang="en-US" sz="1050" b="1" dirty="0">
                <a:solidFill>
                  <a:prstClr val="black"/>
                </a:solidFill>
                <a:latin typeface="+mn-lt"/>
              </a:rPr>
              <a:t> - 93% ↑ intracranial hemorrhage</a:t>
            </a:r>
          </a:p>
          <a:p>
            <a:endParaRPr lang="en-CA" dirty="0"/>
          </a:p>
        </p:txBody>
      </p:sp>
    </p:spTree>
    <p:extLst>
      <p:ext uri="{BB962C8B-B14F-4D97-AF65-F5344CB8AC3E}">
        <p14:creationId xmlns:p14="http://schemas.microsoft.com/office/powerpoint/2010/main" val="3012016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b="1" dirty="0"/>
          </a:p>
          <a:p>
            <a:endParaRPr lang="en-CA" dirty="0"/>
          </a:p>
        </p:txBody>
      </p:sp>
    </p:spTree>
    <p:extLst>
      <p:ext uri="{BB962C8B-B14F-4D97-AF65-F5344CB8AC3E}">
        <p14:creationId xmlns:p14="http://schemas.microsoft.com/office/powerpoint/2010/main" val="1022947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endParaRPr lang="en-CA" sz="1200" b="1" dirty="0">
              <a:solidFill>
                <a:schemeClr val="tx1"/>
              </a:solidFill>
              <a:latin typeface="+mn-lt"/>
            </a:endParaRPr>
          </a:p>
          <a:p>
            <a:r>
              <a:rPr lang="en-US" sz="1200" b="0" i="0" u="none" strike="noStrike" kern="1200" baseline="0" dirty="0">
                <a:solidFill>
                  <a:schemeClr val="tx1"/>
                </a:solidFill>
                <a:latin typeface="+mn-lt"/>
                <a:ea typeface="+mn-ea"/>
                <a:cs typeface="+mn-cs"/>
              </a:rPr>
              <a:t>For those physicians whose laboratories are not yet able to calculate eGFR, the above tables provide approximate eGFR values.</a:t>
            </a:r>
          </a:p>
          <a:p>
            <a:r>
              <a:rPr lang="en-US" sz="1200" b="0" i="0" u="none" strike="noStrike" kern="1200" baseline="0" dirty="0">
                <a:solidFill>
                  <a:schemeClr val="tx1"/>
                </a:solidFill>
                <a:latin typeface="+mn-lt"/>
                <a:ea typeface="+mn-ea"/>
                <a:cs typeface="+mn-cs"/>
              </a:rPr>
              <a:t>Values have been calculated using the MDRD calculation (Levey et al. </a:t>
            </a:r>
            <a:r>
              <a:rPr lang="en-US" sz="1200" b="0" i="1" u="none" strike="noStrike" kern="1200" baseline="0" dirty="0">
                <a:solidFill>
                  <a:schemeClr val="tx1"/>
                </a:solidFill>
                <a:latin typeface="+mn-lt"/>
                <a:ea typeface="+mn-ea"/>
                <a:cs typeface="+mn-cs"/>
              </a:rPr>
              <a:t>Ann Intern Med </a:t>
            </a:r>
            <a:r>
              <a:rPr lang="en-US" sz="1200" b="0" i="0" u="none" strike="noStrike" kern="1200" baseline="0" dirty="0">
                <a:solidFill>
                  <a:schemeClr val="tx1"/>
                </a:solidFill>
                <a:latin typeface="+mn-lt"/>
                <a:ea typeface="+mn-ea"/>
                <a:cs typeface="+mn-cs"/>
              </a:rPr>
              <a:t>1999;130:461-70.) and should be</a:t>
            </a:r>
          </a:p>
          <a:p>
            <a:r>
              <a:rPr lang="en-US" sz="1200" b="0" i="0" u="none" strike="noStrike" kern="1200" baseline="0" dirty="0">
                <a:solidFill>
                  <a:schemeClr val="tx1"/>
                </a:solidFill>
                <a:latin typeface="+mn-lt"/>
                <a:ea typeface="+mn-ea"/>
                <a:cs typeface="+mn-cs"/>
              </a:rPr>
              <a:t>considered approximate only. The use of the equation or table does not require a 24 hour urine sample collection. eGFR can then</a:t>
            </a:r>
          </a:p>
          <a:p>
            <a:r>
              <a:rPr lang="en-US" sz="1200" b="0" i="0" u="none" strike="noStrike" kern="1200" baseline="0" dirty="0">
                <a:solidFill>
                  <a:schemeClr val="tx1"/>
                </a:solidFill>
                <a:latin typeface="+mn-lt"/>
                <a:ea typeface="+mn-ea"/>
                <a:cs typeface="+mn-cs"/>
              </a:rPr>
              <a:t>be used to classify the patient to a CKD stage.	</a:t>
            </a:r>
            <a:endParaRPr lang="en-CA" dirty="0"/>
          </a:p>
        </p:txBody>
      </p:sp>
    </p:spTree>
    <p:extLst>
      <p:ext uri="{BB962C8B-B14F-4D97-AF65-F5344CB8AC3E}">
        <p14:creationId xmlns:p14="http://schemas.microsoft.com/office/powerpoint/2010/main" val="2163904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de-DE" sz="1050" b="0" dirty="0"/>
              <a:t>Renal impairment is common in patients</a:t>
            </a:r>
            <a:r>
              <a:rPr lang="de-DE" sz="1050" b="0" baseline="0" dirty="0"/>
              <a:t> with atrial fibrillation, with approximately 30% of these patients having moderate renal impairment. </a:t>
            </a:r>
            <a:endParaRPr lang="de-DE" sz="1050" b="0" dirty="0"/>
          </a:p>
          <a:p>
            <a:endParaRPr lang="en-CA" dirty="0"/>
          </a:p>
        </p:txBody>
      </p:sp>
    </p:spTree>
    <p:extLst>
      <p:ext uri="{BB962C8B-B14F-4D97-AF65-F5344CB8AC3E}">
        <p14:creationId xmlns:p14="http://schemas.microsoft.com/office/powerpoint/2010/main" val="4119504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BCE6CFA-F93B-4265-BBDF-E71794685226}"/>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lvl="0" algn="l" defTabSz="914400">
              <a:defRPr/>
            </a:pPr>
            <a:endParaRPr lang="en-CA" sz="1200" b="1" dirty="0">
              <a:solidFill>
                <a:schemeClr val="tx1"/>
              </a:solidFill>
              <a:latin typeface="+mn-lt"/>
              <a:cs typeface="Canda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dirty="0"/>
              <a:t>Chronic</a:t>
            </a:r>
            <a:r>
              <a:rPr lang="en-CA" sz="1200" b="0" baseline="0" dirty="0"/>
              <a:t> kidney disease is a risk factor for thrombotic and bleeding events, with greater increases in stroke and systemic embolism (3.61 vs. 6.44 events/100 person-years; hazard ratio: 1.49; 95% CI: 1.38-1.59) and bleeding (3.54 vs. 8.77 events/100 person-years; hazard ratio: 2.24; 95% CI: 2.10-2.38) for patients with no renal disease compared to those with non-end-stage chronic kidney disease.</a:t>
            </a:r>
            <a:endParaRPr lang="en-CA" sz="1200" b="0" dirty="0"/>
          </a:p>
          <a:p>
            <a:pPr lvl="0" algn="l" defTabSz="914400">
              <a:defRPr/>
            </a:pPr>
            <a:endParaRPr lang="en-CA" sz="1200" b="1" dirty="0">
              <a:solidFill>
                <a:schemeClr val="tx1"/>
              </a:solidFill>
              <a:latin typeface="+mn-lt"/>
              <a:cs typeface="Candara"/>
            </a:endParaRPr>
          </a:p>
          <a:p>
            <a:endParaRPr lang="en-CA" dirty="0"/>
          </a:p>
        </p:txBody>
      </p:sp>
    </p:spTree>
    <p:extLst>
      <p:ext uri="{BB962C8B-B14F-4D97-AF65-F5344CB8AC3E}">
        <p14:creationId xmlns:p14="http://schemas.microsoft.com/office/powerpoint/2010/main" val="1412983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BCE6CFA-F93B-4265-BBDF-E71794685226}"/>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endParaRPr lang="en-CA" dirty="0"/>
          </a:p>
        </p:txBody>
      </p:sp>
    </p:spTree>
    <p:extLst>
      <p:ext uri="{BB962C8B-B14F-4D97-AF65-F5344CB8AC3E}">
        <p14:creationId xmlns:p14="http://schemas.microsoft.com/office/powerpoint/2010/main" val="1844774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1764360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BCE6CFA-F93B-4265-BBDF-E71794685226}"/>
              </a:ext>
            </a:extLst>
          </p:cNvPr>
          <p:cNvSpPr>
            <a:spLocks noGrp="1"/>
          </p:cNvSpPr>
          <p:nvPr>
            <p:ph type="body" idx="1"/>
          </p:nvPr>
        </p:nvSpPr>
        <p:spPr/>
        <p:txBody>
          <a:bodyPr/>
          <a:lstStyle/>
          <a:p>
            <a:r>
              <a:rPr lang="en-CA" sz="1200" b="1" dirty="0">
                <a:solidFill>
                  <a:schemeClr val="tx1"/>
                </a:solidFill>
                <a:latin typeface="+mn-lt"/>
              </a:rPr>
              <a:t>Speaker Notes:</a:t>
            </a:r>
          </a:p>
          <a:p>
            <a:endParaRPr lang="en-CA" dirty="0"/>
          </a:p>
        </p:txBody>
      </p:sp>
    </p:spTree>
    <p:extLst>
      <p:ext uri="{BB962C8B-B14F-4D97-AF65-F5344CB8AC3E}">
        <p14:creationId xmlns:p14="http://schemas.microsoft.com/office/powerpoint/2010/main" val="2385849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BCE6CFA-F93B-4265-BBDF-E71794685226}"/>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r>
              <a:rPr lang="fr-CA" altLang="fr-FR" dirty="0"/>
              <a:t>As </a:t>
            </a:r>
            <a:r>
              <a:rPr lang="fr-CA" altLang="fr-FR" dirty="0" err="1"/>
              <a:t>renal</a:t>
            </a:r>
            <a:r>
              <a:rPr lang="fr-CA" altLang="fr-FR" dirty="0"/>
              <a:t> </a:t>
            </a:r>
            <a:r>
              <a:rPr lang="fr-CA" altLang="fr-FR" dirty="0" err="1"/>
              <a:t>function</a:t>
            </a:r>
            <a:r>
              <a:rPr lang="fr-CA" altLang="fr-FR" dirty="0"/>
              <a:t> </a:t>
            </a:r>
            <a:r>
              <a:rPr lang="fr-CA" altLang="fr-FR" dirty="0" err="1"/>
              <a:t>decreases</a:t>
            </a:r>
            <a:r>
              <a:rPr lang="fr-CA" altLang="fr-FR" dirty="0"/>
              <a:t>, </a:t>
            </a:r>
            <a:r>
              <a:rPr lang="fr-CA" altLang="fr-FR" dirty="0" err="1"/>
              <a:t>risk</a:t>
            </a:r>
            <a:r>
              <a:rPr lang="fr-CA" altLang="fr-FR" dirty="0"/>
              <a:t> of </a:t>
            </a:r>
            <a:r>
              <a:rPr lang="fr-CA" altLang="fr-FR" dirty="0" err="1"/>
              <a:t>ischemic</a:t>
            </a:r>
            <a:r>
              <a:rPr lang="fr-CA" altLang="fr-FR" dirty="0"/>
              <a:t> </a:t>
            </a:r>
            <a:r>
              <a:rPr lang="fr-CA" altLang="fr-FR" dirty="0" err="1"/>
              <a:t>events</a:t>
            </a:r>
            <a:r>
              <a:rPr lang="fr-CA" altLang="fr-FR" dirty="0"/>
              <a:t> </a:t>
            </a:r>
            <a:r>
              <a:rPr lang="fr-CA" altLang="fr-FR" dirty="0" err="1"/>
              <a:t>increases</a:t>
            </a:r>
            <a:r>
              <a:rPr lang="fr-CA" altLang="fr-FR" dirty="0"/>
              <a:t> as </a:t>
            </a:r>
            <a:r>
              <a:rPr lang="fr-CA" altLang="fr-FR" dirty="0" err="1"/>
              <a:t>well</a:t>
            </a:r>
            <a:r>
              <a:rPr lang="fr-CA" altLang="fr-FR" dirty="0"/>
              <a:t> as </a:t>
            </a:r>
            <a:r>
              <a:rPr lang="fr-CA" altLang="fr-FR" dirty="0" err="1"/>
              <a:t>risk</a:t>
            </a:r>
            <a:r>
              <a:rPr lang="fr-CA" altLang="fr-FR" dirty="0"/>
              <a:t> of </a:t>
            </a:r>
            <a:r>
              <a:rPr lang="fr-CA" altLang="fr-FR" dirty="0" err="1"/>
              <a:t>severe</a:t>
            </a:r>
            <a:r>
              <a:rPr lang="fr-CA" altLang="fr-FR" dirty="0"/>
              <a:t> </a:t>
            </a:r>
            <a:r>
              <a:rPr lang="fr-CA" altLang="fr-FR" dirty="0" err="1"/>
              <a:t>hemorrhages</a:t>
            </a:r>
            <a:endParaRPr lang="fr-CA" altLang="fr-FR" dirty="0"/>
          </a:p>
          <a:p>
            <a:r>
              <a:rPr lang="fr-CA" altLang="fr-FR" dirty="0" err="1"/>
              <a:t>Because</a:t>
            </a:r>
            <a:r>
              <a:rPr lang="fr-CA" altLang="fr-FR" dirty="0"/>
              <a:t> of </a:t>
            </a:r>
            <a:r>
              <a:rPr lang="fr-CA" altLang="fr-FR" dirty="0" err="1"/>
              <a:t>NOACs</a:t>
            </a:r>
            <a:r>
              <a:rPr lang="fr-CA" altLang="fr-FR" dirty="0"/>
              <a:t> </a:t>
            </a:r>
            <a:r>
              <a:rPr lang="fr-CA" altLang="fr-FR" dirty="0" err="1"/>
              <a:t>accumulate</a:t>
            </a:r>
            <a:r>
              <a:rPr lang="fr-CA" altLang="fr-FR" dirty="0"/>
              <a:t> in </a:t>
            </a:r>
            <a:r>
              <a:rPr lang="fr-CA" altLang="fr-FR" dirty="0" err="1"/>
              <a:t>renal</a:t>
            </a:r>
            <a:r>
              <a:rPr lang="fr-CA" altLang="fr-FR" dirty="0"/>
              <a:t> </a:t>
            </a:r>
            <a:r>
              <a:rPr lang="fr-CA" altLang="fr-FR" dirty="0" err="1"/>
              <a:t>disease</a:t>
            </a:r>
            <a:r>
              <a:rPr lang="fr-CA" altLang="fr-FR" dirty="0"/>
              <a:t>, the </a:t>
            </a:r>
            <a:r>
              <a:rPr lang="fr-CA" altLang="fr-FR" dirty="0" err="1"/>
              <a:t>bleeding</a:t>
            </a:r>
            <a:r>
              <a:rPr lang="fr-CA" altLang="fr-FR" dirty="0"/>
              <a:t> </a:t>
            </a:r>
            <a:r>
              <a:rPr lang="fr-CA" altLang="fr-FR" dirty="0" err="1"/>
              <a:t>risk</a:t>
            </a:r>
            <a:r>
              <a:rPr lang="fr-CA" altLang="fr-FR" dirty="0"/>
              <a:t> </a:t>
            </a:r>
            <a:r>
              <a:rPr lang="fr-CA" altLang="fr-FR" dirty="0" err="1"/>
              <a:t>further</a:t>
            </a:r>
            <a:r>
              <a:rPr lang="fr-CA" altLang="fr-FR" dirty="0"/>
              <a:t> </a:t>
            </a:r>
            <a:r>
              <a:rPr lang="fr-CA" altLang="fr-FR" dirty="0" err="1"/>
              <a:t>increases</a:t>
            </a:r>
            <a:r>
              <a:rPr lang="fr-CA" altLang="fr-FR" dirty="0"/>
              <a:t> and </a:t>
            </a:r>
            <a:r>
              <a:rPr lang="fr-CA" altLang="fr-FR" dirty="0" err="1"/>
              <a:t>there</a:t>
            </a:r>
            <a:r>
              <a:rPr lang="fr-CA" altLang="fr-FR" dirty="0"/>
              <a:t> </a:t>
            </a:r>
            <a:r>
              <a:rPr lang="fr-CA" altLang="fr-FR" dirty="0" err="1"/>
              <a:t>may</a:t>
            </a:r>
            <a:r>
              <a:rPr lang="fr-CA" altLang="fr-FR" dirty="0"/>
              <a:t> </a:t>
            </a:r>
            <a:r>
              <a:rPr lang="fr-CA" altLang="fr-FR" dirty="0" err="1"/>
              <a:t>be</a:t>
            </a:r>
            <a:r>
              <a:rPr lang="fr-CA" altLang="fr-FR" dirty="0"/>
              <a:t> a point </a:t>
            </a:r>
            <a:r>
              <a:rPr lang="fr-CA" altLang="fr-FR" dirty="0" err="1"/>
              <a:t>where</a:t>
            </a:r>
            <a:r>
              <a:rPr lang="fr-CA" altLang="fr-FR" dirty="0"/>
              <a:t> the </a:t>
            </a:r>
            <a:r>
              <a:rPr lang="fr-CA" altLang="fr-FR" dirty="0" err="1"/>
              <a:t>risk</a:t>
            </a:r>
            <a:r>
              <a:rPr lang="fr-CA" altLang="fr-FR" dirty="0"/>
              <a:t> of </a:t>
            </a:r>
            <a:r>
              <a:rPr lang="fr-CA" altLang="fr-FR" dirty="0" err="1"/>
              <a:t>bleeding</a:t>
            </a:r>
            <a:r>
              <a:rPr lang="fr-CA" altLang="fr-FR" dirty="0"/>
              <a:t> </a:t>
            </a:r>
            <a:r>
              <a:rPr lang="fr-CA" altLang="fr-FR" dirty="0" err="1"/>
              <a:t>outweighs</a:t>
            </a:r>
            <a:r>
              <a:rPr lang="fr-CA" altLang="fr-FR" dirty="0"/>
              <a:t> the </a:t>
            </a:r>
            <a:r>
              <a:rPr lang="fr-CA" altLang="fr-FR" dirty="0" err="1"/>
              <a:t>benefit</a:t>
            </a:r>
            <a:r>
              <a:rPr lang="fr-CA" altLang="fr-FR" dirty="0"/>
              <a:t> of </a:t>
            </a:r>
            <a:r>
              <a:rPr lang="fr-CA" altLang="fr-FR" dirty="0" err="1"/>
              <a:t>NOACs</a:t>
            </a:r>
            <a:r>
              <a:rPr lang="fr-CA" altLang="fr-FR" dirty="0"/>
              <a:t> over </a:t>
            </a:r>
            <a:r>
              <a:rPr lang="fr-CA" altLang="fr-FR" dirty="0" err="1"/>
              <a:t>Warfarin</a:t>
            </a:r>
            <a:r>
              <a:rPr lang="fr-CA" altLang="fr-FR" dirty="0"/>
              <a:t> in </a:t>
            </a:r>
            <a:r>
              <a:rPr lang="fr-CA" altLang="fr-FR" dirty="0" err="1"/>
              <a:t>preventing</a:t>
            </a:r>
            <a:r>
              <a:rPr lang="fr-CA" altLang="fr-FR" dirty="0"/>
              <a:t> </a:t>
            </a:r>
            <a:r>
              <a:rPr lang="fr-CA" altLang="fr-FR" dirty="0" err="1"/>
              <a:t>ischemic</a:t>
            </a:r>
            <a:r>
              <a:rPr lang="fr-CA" altLang="fr-FR" dirty="0"/>
              <a:t> stroke</a:t>
            </a:r>
            <a:br>
              <a:rPr lang="fr-CA" altLang="fr-FR" dirty="0"/>
            </a:br>
            <a:r>
              <a:rPr lang="fr-CA" altLang="fr-FR" b="1" dirty="0"/>
              <a:t>SC </a:t>
            </a:r>
            <a:r>
              <a:rPr lang="fr-CA" altLang="fr-FR" b="1" dirty="0" err="1"/>
              <a:t>member</a:t>
            </a:r>
            <a:r>
              <a:rPr lang="fr-CA" altLang="fr-FR" b="1" dirty="0"/>
              <a:t> opinion</a:t>
            </a:r>
          </a:p>
          <a:p>
            <a:pPr lvl="0" algn="l" defTabSz="914400">
              <a:defRPr/>
            </a:pPr>
            <a:endParaRPr lang="en-CA" sz="1200" b="1" dirty="0">
              <a:solidFill>
                <a:schemeClr val="tx1"/>
              </a:solidFill>
              <a:latin typeface="+mn-lt"/>
              <a:cs typeface="Candara"/>
            </a:endParaRPr>
          </a:p>
          <a:p>
            <a:endParaRPr lang="en-CA" dirty="0"/>
          </a:p>
        </p:txBody>
      </p:sp>
    </p:spTree>
    <p:extLst>
      <p:ext uri="{BB962C8B-B14F-4D97-AF65-F5344CB8AC3E}">
        <p14:creationId xmlns:p14="http://schemas.microsoft.com/office/powerpoint/2010/main" val="2955236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4/4/2020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4/4/2020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649442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72555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4/4/2020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498776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4/4/2020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2714379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4/4/2020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130971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4/4/2020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0502541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4/4/2020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633514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153583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545830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1145949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375879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 Chapter">
    <p:bg>
      <p:bgPr>
        <a:gradFill rotWithShape="1">
          <a:gsLst>
            <a:gs pos="0">
              <a:schemeClr val="bg2">
                <a:tint val="40000"/>
                <a:satMod val="350000"/>
              </a:schemeClr>
            </a:gs>
            <a:gs pos="40000">
              <a:schemeClr val="bg2">
                <a:tint val="45000"/>
                <a:shade val="99000"/>
                <a:satMod val="350000"/>
              </a:schemeClr>
            </a:gs>
            <a:gs pos="100000">
              <a:srgbClr val="2A559A"/>
            </a:gs>
          </a:gsLst>
          <a:path path="circle">
            <a:fillToRect l="50000" t="-80000" r="50000" b="18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3AECE4-40E8-4CA5-8551-7C0A2D4B6861}"/>
              </a:ext>
            </a:extLst>
          </p:cNvPr>
          <p:cNvSpPr/>
          <p:nvPr userDrawn="1"/>
        </p:nvSpPr>
        <p:spPr>
          <a:xfrm>
            <a:off x="0" y="2132856"/>
            <a:ext cx="9144000" cy="2592288"/>
          </a:xfrm>
          <a:prstGeom prst="rect">
            <a:avLst/>
          </a:prstGeom>
          <a:solidFill>
            <a:schemeClr val="accent1">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10" name="Freeform 5">
            <a:extLst>
              <a:ext uri="{FF2B5EF4-FFF2-40B4-BE49-F238E27FC236}">
                <a16:creationId xmlns:a16="http://schemas.microsoft.com/office/drawing/2014/main" id="{63E2DB72-CFE5-4426-B53D-C39E3F78C8FB}"/>
              </a:ext>
            </a:extLst>
          </p:cNvPr>
          <p:cNvSpPr>
            <a:spLocks/>
          </p:cNvSpPr>
          <p:nvPr userDrawn="1"/>
        </p:nvSpPr>
        <p:spPr bwMode="auto">
          <a:xfrm>
            <a:off x="4538373" y="2348880"/>
            <a:ext cx="4595508" cy="2105800"/>
          </a:xfrm>
          <a:custGeom>
            <a:avLst/>
            <a:gdLst>
              <a:gd name="T0" fmla="*/ 5273 w 7735"/>
              <a:gd name="T1" fmla="*/ 2659 h 2659"/>
              <a:gd name="T2" fmla="*/ 4724 w 7735"/>
              <a:gd name="T3" fmla="*/ 158 h 2659"/>
              <a:gd name="T4" fmla="*/ 4078 w 7735"/>
              <a:gd name="T5" fmla="*/ 2097 h 2659"/>
              <a:gd name="T6" fmla="*/ 3767 w 7735"/>
              <a:gd name="T7" fmla="*/ 1304 h 2659"/>
              <a:gd name="T8" fmla="*/ 3501 w 7735"/>
              <a:gd name="T9" fmla="*/ 1755 h 2659"/>
              <a:gd name="T10" fmla="*/ 3359 w 7735"/>
              <a:gd name="T11" fmla="*/ 1583 h 2659"/>
              <a:gd name="T12" fmla="*/ 0 w 7735"/>
              <a:gd name="T13" fmla="*/ 1583 h 2659"/>
              <a:gd name="T14" fmla="*/ 0 w 7735"/>
              <a:gd name="T15" fmla="*/ 1543 h 2659"/>
              <a:gd name="T16" fmla="*/ 3379 w 7735"/>
              <a:gd name="T17" fmla="*/ 1543 h 2659"/>
              <a:gd name="T18" fmla="*/ 3495 w 7735"/>
              <a:gd name="T19" fmla="*/ 1682 h 2659"/>
              <a:gd name="T20" fmla="*/ 3775 w 7735"/>
              <a:gd name="T21" fmla="*/ 1210 h 2659"/>
              <a:gd name="T22" fmla="*/ 4076 w 7735"/>
              <a:gd name="T23" fmla="*/ 1974 h 2659"/>
              <a:gd name="T24" fmla="*/ 4732 w 7735"/>
              <a:gd name="T25" fmla="*/ 0 h 2659"/>
              <a:gd name="T26" fmla="*/ 5286 w 7735"/>
              <a:gd name="T27" fmla="*/ 2525 h 2659"/>
              <a:gd name="T28" fmla="*/ 5926 w 7735"/>
              <a:gd name="T29" fmla="*/ 1067 h 2659"/>
              <a:gd name="T30" fmla="*/ 6199 w 7735"/>
              <a:gd name="T31" fmla="*/ 1665 h 2659"/>
              <a:gd name="T32" fmla="*/ 6502 w 7735"/>
              <a:gd name="T33" fmla="*/ 1333 h 2659"/>
              <a:gd name="T34" fmla="*/ 6711 w 7735"/>
              <a:gd name="T35" fmla="*/ 1669 h 2659"/>
              <a:gd name="T36" fmla="*/ 6815 w 7735"/>
              <a:gd name="T37" fmla="*/ 1576 h 2659"/>
              <a:gd name="T38" fmla="*/ 7735 w 7735"/>
              <a:gd name="T39" fmla="*/ 1576 h 2659"/>
              <a:gd name="T40" fmla="*/ 7735 w 7735"/>
              <a:gd name="T41" fmla="*/ 1618 h 2659"/>
              <a:gd name="T42" fmla="*/ 6831 w 7735"/>
              <a:gd name="T43" fmla="*/ 1618 h 2659"/>
              <a:gd name="T44" fmla="*/ 6701 w 7735"/>
              <a:gd name="T45" fmla="*/ 1734 h 2659"/>
              <a:gd name="T46" fmla="*/ 6496 w 7735"/>
              <a:gd name="T47" fmla="*/ 1403 h 2659"/>
              <a:gd name="T48" fmla="*/ 6187 w 7735"/>
              <a:gd name="T49" fmla="*/ 1739 h 2659"/>
              <a:gd name="T50" fmla="*/ 5926 w 7735"/>
              <a:gd name="T51" fmla="*/ 1169 h 2659"/>
              <a:gd name="T52" fmla="*/ 5273 w 7735"/>
              <a:gd name="T53" fmla="*/ 2659 h 2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35" h="2659">
                <a:moveTo>
                  <a:pt x="5273" y="2659"/>
                </a:moveTo>
                <a:lnTo>
                  <a:pt x="4724" y="158"/>
                </a:lnTo>
                <a:lnTo>
                  <a:pt x="4078" y="2097"/>
                </a:lnTo>
                <a:lnTo>
                  <a:pt x="3767" y="1304"/>
                </a:lnTo>
                <a:lnTo>
                  <a:pt x="3501" y="1755"/>
                </a:lnTo>
                <a:lnTo>
                  <a:pt x="3359" y="1583"/>
                </a:lnTo>
                <a:lnTo>
                  <a:pt x="0" y="1583"/>
                </a:lnTo>
                <a:lnTo>
                  <a:pt x="0" y="1543"/>
                </a:lnTo>
                <a:lnTo>
                  <a:pt x="3379" y="1543"/>
                </a:lnTo>
                <a:lnTo>
                  <a:pt x="3495" y="1682"/>
                </a:lnTo>
                <a:lnTo>
                  <a:pt x="3775" y="1210"/>
                </a:lnTo>
                <a:lnTo>
                  <a:pt x="4076" y="1974"/>
                </a:lnTo>
                <a:lnTo>
                  <a:pt x="4732" y="0"/>
                </a:lnTo>
                <a:lnTo>
                  <a:pt x="5286" y="2525"/>
                </a:lnTo>
                <a:lnTo>
                  <a:pt x="5926" y="1067"/>
                </a:lnTo>
                <a:lnTo>
                  <a:pt x="6199" y="1665"/>
                </a:lnTo>
                <a:lnTo>
                  <a:pt x="6502" y="1333"/>
                </a:lnTo>
                <a:lnTo>
                  <a:pt x="6711" y="1669"/>
                </a:lnTo>
                <a:lnTo>
                  <a:pt x="6815" y="1576"/>
                </a:lnTo>
                <a:lnTo>
                  <a:pt x="7735" y="1576"/>
                </a:lnTo>
                <a:lnTo>
                  <a:pt x="7735" y="1618"/>
                </a:lnTo>
                <a:lnTo>
                  <a:pt x="6831" y="1618"/>
                </a:lnTo>
                <a:lnTo>
                  <a:pt x="6701" y="1734"/>
                </a:lnTo>
                <a:lnTo>
                  <a:pt x="6496" y="1403"/>
                </a:lnTo>
                <a:lnTo>
                  <a:pt x="6187" y="1739"/>
                </a:lnTo>
                <a:lnTo>
                  <a:pt x="5926" y="1169"/>
                </a:lnTo>
                <a:lnTo>
                  <a:pt x="5273" y="2659"/>
                </a:lnTo>
                <a:close/>
              </a:path>
            </a:pathLst>
          </a:custGeom>
          <a:gradFill flip="none" rotWithShape="1">
            <a:gsLst>
              <a:gs pos="100000">
                <a:schemeClr val="bg1">
                  <a:alpha val="42000"/>
                </a:schemeClr>
              </a:gs>
              <a:gs pos="0">
                <a:schemeClr val="accent1">
                  <a:alpha val="0"/>
                </a:schemeClr>
              </a:gs>
            </a:gsLst>
            <a:lin ang="0" scaled="1"/>
            <a:tileRect/>
          </a:gradFill>
          <a:ln w="9525">
            <a:noFill/>
            <a:round/>
            <a:headEnd/>
            <a:tailEnd/>
          </a:ln>
        </p:spPr>
        <p:txBody>
          <a:bodyPr vert="horz" wrap="square" lIns="68598" tIns="34299" rIns="68598" bIns="34299" numCol="1" anchor="t" anchorCtr="0" compatLnSpc="1">
            <a:prstTxWarp prst="textNoShape">
              <a:avLst/>
            </a:prstTxWarp>
          </a:bodyPr>
          <a:lstStyle/>
          <a:p>
            <a:endParaRPr lang="en-IN" sz="1800"/>
          </a:p>
        </p:txBody>
      </p:sp>
    </p:spTree>
    <p:extLst>
      <p:ext uri="{BB962C8B-B14F-4D97-AF65-F5344CB8AC3E}">
        <p14:creationId xmlns:p14="http://schemas.microsoft.com/office/powerpoint/2010/main" val="128717372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4/4/2020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4/4/2020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4/4/2020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4/4/2020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4/4/2020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4/4/2020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4/4/2020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387782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sydpath.stvincents.com.au/other/CalcsCrClCGumol.htm" TargetMode="External"/><Relationship Id="rId5" Type="http://schemas.openxmlformats.org/officeDocument/2006/relationships/image" Target="../media/image14.gif"/><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10.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2.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3.jpg"/><Relationship Id="rId5" Type="http://schemas.openxmlformats.org/officeDocument/2006/relationships/tags" Target="../tags/tag7.xml"/><Relationship Id="rId10" Type="http://schemas.openxmlformats.org/officeDocument/2006/relationships/notesSlide" Target="../notesSlides/notesSlide19.xml"/><Relationship Id="rId4" Type="http://schemas.openxmlformats.org/officeDocument/2006/relationships/tags" Target="../tags/tag6.xml"/><Relationship Id="rId9"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jp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00BF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4</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74201"/>
            <a:ext cx="9144000" cy="0"/>
          </a:xfrm>
          <a:prstGeom prst="line">
            <a:avLst/>
          </a:prstGeom>
          <a:ln w="38100">
            <a:solidFill>
              <a:srgbClr val="22E6B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22E6B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15655" y="1857219"/>
            <a:ext cx="9157648" cy="3521268"/>
          </a:xfrm>
          <a:prstGeom prst="rect">
            <a:avLst/>
          </a:prstGeom>
          <a:solidFill>
            <a:schemeClr val="tx1">
              <a:lumMod val="50000"/>
              <a:lumOff val="50000"/>
              <a:alpha val="50196"/>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34496" y="2686928"/>
            <a:ext cx="5735383" cy="1446550"/>
          </a:xfrm>
          <a:prstGeom prst="rect">
            <a:avLst/>
          </a:prstGeom>
          <a:noFill/>
        </p:spPr>
        <p:txBody>
          <a:bodyPr wrap="square" rtlCol="0">
            <a:spAutoFit/>
          </a:bodyPr>
          <a:lstStyle/>
          <a:p>
            <a:pPr algn="ctr" defTabSz="914400"/>
            <a:r>
              <a:rPr lang="en-US" sz="4400" b="1" dirty="0">
                <a:ln w="10160">
                  <a:solidFill>
                    <a:prstClr val="black">
                      <a:lumMod val="65000"/>
                      <a:lumOff val="35000"/>
                    </a:prstClr>
                  </a:solidFill>
                  <a:prstDash val="solid"/>
                </a:ln>
                <a:solidFill>
                  <a:prstClr val="white"/>
                </a:solidFill>
                <a:latin typeface="Arial Narrow" panose="020B0606020202030204" pitchFamily="34" charset="0"/>
              </a:rPr>
              <a:t>Real World Worsening Kidney Function</a:t>
            </a:r>
          </a:p>
        </p:txBody>
      </p:sp>
      <p:pic>
        <p:nvPicPr>
          <p:cNvPr id="18" name="Picture 17" descr="A close up of a sign&#10;&#10;Description automatically generated">
            <a:extLst>
              <a:ext uri="{FF2B5EF4-FFF2-40B4-BE49-F238E27FC236}">
                <a16:creationId xmlns:a16="http://schemas.microsoft.com/office/drawing/2014/main" id="{B8C35413-28EC-4226-9687-0DD51807DF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2675" y="531658"/>
            <a:ext cx="2051727" cy="906777"/>
          </a:xfrm>
          <a:prstGeom prst="rect">
            <a:avLst/>
          </a:prstGeom>
        </p:spPr>
      </p:pic>
      <p:pic>
        <p:nvPicPr>
          <p:cNvPr id="19" name="Picture 18" descr="C.C-2020-first-page.jpg">
            <a:extLst>
              <a:ext uri="{FF2B5EF4-FFF2-40B4-BE49-F238E27FC236}">
                <a16:creationId xmlns:a16="http://schemas.microsoft.com/office/drawing/2014/main" id="{A08782D1-617C-47FD-ACAC-016E7CDAE8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0" name="TextBox 19">
            <a:extLst>
              <a:ext uri="{FF2B5EF4-FFF2-40B4-BE49-F238E27FC236}">
                <a16:creationId xmlns:a16="http://schemas.microsoft.com/office/drawing/2014/main" id="{177B75BE-B321-4F26-8F4A-4185A1BAEFE3}"/>
              </a:ext>
            </a:extLst>
          </p:cNvPr>
          <p:cNvSpPr txBox="1"/>
          <p:nvPr/>
        </p:nvSpPr>
        <p:spPr>
          <a:xfrm>
            <a:off x="935552" y="2008724"/>
            <a:ext cx="276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052D23"/>
                  </a:solidFill>
                  <a:prstDash val="solid"/>
                </a:ln>
                <a:solidFill>
                  <a:prstClr val="white"/>
                </a:solidFill>
                <a:effectLst/>
                <a:uLnTx/>
                <a:uFillTx/>
                <a:latin typeface="Arial Narrow" panose="020B0606020202030204" pitchFamily="34" charset="0"/>
                <a:ea typeface="+mn-ea"/>
                <a:cs typeface="+mn-cs"/>
              </a:rPr>
              <a:t>Melvin</a:t>
            </a:r>
            <a:endParaRPr kumimoji="0" lang="en-CA" sz="3600" b="1" i="0" u="none" strike="noStrike" kern="1200" cap="none" spc="0" normalizeH="0" baseline="0" noProof="0" dirty="0">
              <a:ln w="10160">
                <a:solidFill>
                  <a:srgbClr val="052D23"/>
                </a:solidFill>
                <a:prstDash val="solid"/>
              </a:ln>
              <a:solidFill>
                <a:prstClr val="white"/>
              </a:solidFill>
              <a:effectLst/>
              <a:uLnTx/>
              <a:uFillTx/>
              <a:latin typeface="Arial Narrow" panose="020B0606020202030204" pitchFamily="34" charset="0"/>
              <a:ea typeface="+mn-ea"/>
              <a:cs typeface="+mn-cs"/>
            </a:endParaRPr>
          </a:p>
        </p:txBody>
      </p:sp>
      <p:pic>
        <p:nvPicPr>
          <p:cNvPr id="21" name="Picture 20" descr="A person wearing a suit and tie&#10;&#10;Description automatically generated">
            <a:extLst>
              <a:ext uri="{FF2B5EF4-FFF2-40B4-BE49-F238E27FC236}">
                <a16:creationId xmlns:a16="http://schemas.microsoft.com/office/drawing/2014/main" id="{10A12191-A09B-4CA2-8D5E-4804AAC6541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22399" y="1802780"/>
            <a:ext cx="2483000" cy="3724500"/>
          </a:xfrm>
          <a:prstGeom prst="rect">
            <a:avLst/>
          </a:prstGeom>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95461"/>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31590"/>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8048"/>
            <a:ext cx="6873876" cy="954107"/>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Chronic Renal Insufficiency and </a:t>
            </a:r>
          </a:p>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Atrial Fibrillation</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sp>
        <p:nvSpPr>
          <p:cNvPr id="17" name="Text Box 3">
            <a:extLst>
              <a:ext uri="{FF2B5EF4-FFF2-40B4-BE49-F238E27FC236}">
                <a16:creationId xmlns:a16="http://schemas.microsoft.com/office/drawing/2014/main" id="{19B50D55-CD91-4B77-AA35-81F9280CEF04}"/>
              </a:ext>
            </a:extLst>
          </p:cNvPr>
          <p:cNvSpPr txBox="1">
            <a:spLocks noChangeArrowheads="1"/>
          </p:cNvSpPr>
          <p:nvPr/>
        </p:nvSpPr>
        <p:spPr bwMode="auto">
          <a:xfrm>
            <a:off x="221785" y="6359532"/>
            <a:ext cx="4341263" cy="369332"/>
          </a:xfrm>
          <a:prstGeom prst="rect">
            <a:avLst/>
          </a:prstGeom>
          <a:noFill/>
          <a:ln w="9525">
            <a:noFill/>
            <a:miter lim="800000"/>
            <a:headEnd/>
            <a:tailEnd/>
          </a:ln>
        </p:spPr>
        <p:txBody>
          <a:bodyPr wrap="square">
            <a:spAutoFit/>
          </a:bodyPr>
          <a:lstStyle/>
          <a:p>
            <a:pPr marL="228600" lvl="0" indent="-228600">
              <a:buFont typeface="+mj-lt"/>
              <a:buAutoNum type="arabicPeriod"/>
              <a:defRPr/>
            </a:pPr>
            <a:r>
              <a:rPr lang="da-DK" altLang="en-US" sz="900" dirty="0">
                <a:solidFill>
                  <a:prstClr val="white"/>
                </a:solidFill>
                <a:latin typeface="Arial Narrow" panose="020B0606020202030204" pitchFamily="34" charset="0"/>
                <a:cs typeface="Lato"/>
              </a:rPr>
              <a:t>Nakagawa K, et al. Am J Cardiol 2011;107:912	</a:t>
            </a:r>
          </a:p>
          <a:p>
            <a:pPr marL="228600" lvl="0" indent="-228600">
              <a:buFont typeface="+mj-lt"/>
              <a:buAutoNum type="arabicPeriod"/>
              <a:defRPr/>
            </a:pPr>
            <a:r>
              <a:rPr lang="da-DK" altLang="en-US" sz="900" dirty="0">
                <a:solidFill>
                  <a:prstClr val="white"/>
                </a:solidFill>
                <a:latin typeface="Arial Narrow" panose="020B0606020202030204" pitchFamily="34" charset="0"/>
                <a:cs typeface="Lato"/>
              </a:rPr>
              <a:t>Lip GY, et al. JACC 2011;57:173-189.</a:t>
            </a:r>
          </a:p>
        </p:txBody>
      </p:sp>
      <p:sp>
        <p:nvSpPr>
          <p:cNvPr id="12" name="TextBox 11">
            <a:extLst>
              <a:ext uri="{FF2B5EF4-FFF2-40B4-BE49-F238E27FC236}">
                <a16:creationId xmlns:a16="http://schemas.microsoft.com/office/drawing/2014/main" id="{6FE89397-21A2-4F33-9CFD-F7B63C1186D7}"/>
              </a:ext>
            </a:extLst>
          </p:cNvPr>
          <p:cNvSpPr txBox="1"/>
          <p:nvPr/>
        </p:nvSpPr>
        <p:spPr>
          <a:xfrm>
            <a:off x="8796766" y="2017412"/>
            <a:ext cx="184666" cy="369332"/>
          </a:xfrm>
          <a:prstGeom prst="rect">
            <a:avLst/>
          </a:prstGeom>
          <a:noFill/>
        </p:spPr>
        <p:txBody>
          <a:bodyPr wrap="none" rtlCol="0">
            <a:spAutoFit/>
          </a:bodyPr>
          <a:lstStyle/>
          <a:p>
            <a:pPr>
              <a:defRPr/>
            </a:pPr>
            <a:endParaRPr lang="en-US" kern="0" dirty="0">
              <a:solidFill>
                <a:sysClr val="windowText" lastClr="000000"/>
              </a:solidFill>
              <a:latin typeface="Agency FB" panose="020B0503020202020204" pitchFamily="34" charset="0"/>
            </a:endParaRPr>
          </a:p>
        </p:txBody>
      </p:sp>
      <p:sp>
        <p:nvSpPr>
          <p:cNvPr id="14" name="Rectangle 13">
            <a:extLst>
              <a:ext uri="{FF2B5EF4-FFF2-40B4-BE49-F238E27FC236}">
                <a16:creationId xmlns:a16="http://schemas.microsoft.com/office/drawing/2014/main" id="{E59F9E19-7478-42BA-A2BF-322B01F3ABDE}"/>
              </a:ext>
            </a:extLst>
          </p:cNvPr>
          <p:cNvSpPr/>
          <p:nvPr/>
        </p:nvSpPr>
        <p:spPr>
          <a:xfrm>
            <a:off x="2536295" y="1430348"/>
            <a:ext cx="3960000" cy="798475"/>
          </a:xfrm>
          <a:prstGeom prst="rect">
            <a:avLst/>
          </a:prstGeom>
          <a:solidFill>
            <a:srgbClr val="13A985">
              <a:alpha val="83000"/>
            </a:srgbClr>
          </a:solidFill>
          <a:ln w="28575" cap="flat" cmpd="sng" algn="ctr">
            <a:solidFill>
              <a:srgbClr val="1A7961"/>
            </a:solidFill>
            <a:prstDash val="solid"/>
            <a:miter lim="800000"/>
          </a:ln>
          <a:effectLst>
            <a:outerShdw blurRad="50800" dist="38100" dir="2700000" algn="tl" rotWithShape="0">
              <a:prstClr val="black">
                <a:alpha val="40000"/>
              </a:prstClr>
            </a:outerShdw>
          </a:effectLst>
        </p:spPr>
        <p:txBody>
          <a:bodyPr rtlCol="0" anchor="ctr"/>
          <a:lstStyle/>
          <a:p>
            <a:pPr>
              <a:defRPr/>
            </a:pPr>
            <a:r>
              <a:rPr lang="en-CA" b="1" kern="0" dirty="0">
                <a:solidFill>
                  <a:prstClr val="white"/>
                </a:solidFill>
                <a:latin typeface="Arial Narrow" panose="020B0606020202030204" pitchFamily="34" charset="0"/>
                <a:ea typeface="Lato" panose="020F0502020204030203" pitchFamily="34" charset="0"/>
                <a:cs typeface="Lato" panose="020F0502020204030203" pitchFamily="34" charset="0"/>
              </a:rPr>
              <a:t>             </a:t>
            </a:r>
            <a:r>
              <a:rPr lang="en-CA" sz="2400" b="1" kern="0" dirty="0">
                <a:solidFill>
                  <a:prstClr val="white"/>
                </a:solidFill>
                <a:latin typeface="Arial Narrow" panose="020B0606020202030204" pitchFamily="34" charset="0"/>
                <a:ea typeface="Lato" panose="020F0502020204030203" pitchFamily="34" charset="0"/>
                <a:cs typeface="Lato" panose="020F0502020204030203" pitchFamily="34" charset="0"/>
              </a:rPr>
              <a:t>Renal Function ↓</a:t>
            </a:r>
            <a:endParaRPr lang="en-CA" b="1" kern="0" dirty="0">
              <a:solidFill>
                <a:prstClr val="white"/>
              </a:solidFill>
              <a:latin typeface="Arial Narrow" panose="020B0606020202030204"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4D4A6C12-74F5-4C27-89CC-AC18CA87F18B}"/>
              </a:ext>
            </a:extLst>
          </p:cNvPr>
          <p:cNvSpPr/>
          <p:nvPr/>
        </p:nvSpPr>
        <p:spPr>
          <a:xfrm>
            <a:off x="2530596" y="3350395"/>
            <a:ext cx="3960000" cy="798475"/>
          </a:xfrm>
          <a:prstGeom prst="rect">
            <a:avLst/>
          </a:prstGeom>
          <a:solidFill>
            <a:srgbClr val="13A985">
              <a:alpha val="83000"/>
            </a:srgbClr>
          </a:solidFill>
          <a:ln w="28575" cap="flat" cmpd="sng" algn="ctr">
            <a:solidFill>
              <a:srgbClr val="1A7961"/>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CA" sz="2400" b="1" kern="0" dirty="0">
                <a:solidFill>
                  <a:prstClr val="white"/>
                </a:solidFill>
                <a:latin typeface="Arial Narrow" panose="020B0606020202030204" pitchFamily="34" charset="0"/>
                <a:ea typeface="Lato" panose="020F0502020204030203" pitchFamily="34" charset="0"/>
                <a:cs typeface="Lato" panose="020F0502020204030203" pitchFamily="34" charset="0"/>
              </a:rPr>
              <a:t>Warfarin</a:t>
            </a:r>
          </a:p>
        </p:txBody>
      </p:sp>
      <p:sp>
        <p:nvSpPr>
          <p:cNvPr id="20" name="Rectangle 19">
            <a:extLst>
              <a:ext uri="{FF2B5EF4-FFF2-40B4-BE49-F238E27FC236}">
                <a16:creationId xmlns:a16="http://schemas.microsoft.com/office/drawing/2014/main" id="{7951D4E1-52AC-4AE5-B6B5-F69C5AEBF757}"/>
              </a:ext>
            </a:extLst>
          </p:cNvPr>
          <p:cNvSpPr/>
          <p:nvPr/>
        </p:nvSpPr>
        <p:spPr>
          <a:xfrm>
            <a:off x="2530596" y="4403502"/>
            <a:ext cx="3960000" cy="798475"/>
          </a:xfrm>
          <a:prstGeom prst="rect">
            <a:avLst/>
          </a:prstGeom>
          <a:solidFill>
            <a:srgbClr val="13A985">
              <a:alpha val="83000"/>
            </a:srgbClr>
          </a:solidFill>
          <a:ln w="28575" cap="flat" cmpd="sng" algn="ctr">
            <a:solidFill>
              <a:srgbClr val="1A7961"/>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CA" sz="2400" b="1" kern="0" dirty="0">
                <a:solidFill>
                  <a:prstClr val="white"/>
                </a:solidFill>
                <a:latin typeface="Arial Narrow" panose="020B0606020202030204" pitchFamily="34" charset="0"/>
                <a:ea typeface="Lato" panose="020F0502020204030203" pitchFamily="34" charset="0"/>
                <a:cs typeface="Lato" panose="020F0502020204030203" pitchFamily="34" charset="0"/>
              </a:rPr>
              <a:t>DOAC</a:t>
            </a:r>
          </a:p>
        </p:txBody>
      </p:sp>
      <p:cxnSp>
        <p:nvCxnSpPr>
          <p:cNvPr id="21" name="Straight Connector 20">
            <a:extLst>
              <a:ext uri="{FF2B5EF4-FFF2-40B4-BE49-F238E27FC236}">
                <a16:creationId xmlns:a16="http://schemas.microsoft.com/office/drawing/2014/main" id="{2C087F7F-4835-4760-9AFA-32D4E48935BB}"/>
              </a:ext>
            </a:extLst>
          </p:cNvPr>
          <p:cNvCxnSpPr/>
          <p:nvPr/>
        </p:nvCxnSpPr>
        <p:spPr>
          <a:xfrm>
            <a:off x="4516819" y="2244724"/>
            <a:ext cx="0" cy="504000"/>
          </a:xfrm>
          <a:prstGeom prst="line">
            <a:avLst/>
          </a:prstGeom>
          <a:noFill/>
          <a:ln w="76200" cap="flat" cmpd="sng" algn="ctr">
            <a:solidFill>
              <a:srgbClr val="1A7961"/>
            </a:solidFill>
            <a:prstDash val="solid"/>
            <a:miter lim="800000"/>
          </a:ln>
          <a:effectLst/>
        </p:spPr>
      </p:cxnSp>
      <p:cxnSp>
        <p:nvCxnSpPr>
          <p:cNvPr id="22" name="Straight Arrow Connector 21">
            <a:extLst>
              <a:ext uri="{FF2B5EF4-FFF2-40B4-BE49-F238E27FC236}">
                <a16:creationId xmlns:a16="http://schemas.microsoft.com/office/drawing/2014/main" id="{058CF666-D89C-484B-942C-CFBB1C46418E}"/>
              </a:ext>
            </a:extLst>
          </p:cNvPr>
          <p:cNvCxnSpPr/>
          <p:nvPr/>
        </p:nvCxnSpPr>
        <p:spPr>
          <a:xfrm>
            <a:off x="3070596" y="2735889"/>
            <a:ext cx="2880000" cy="0"/>
          </a:xfrm>
          <a:prstGeom prst="straightConnector1">
            <a:avLst/>
          </a:prstGeom>
          <a:noFill/>
          <a:ln w="76200" cap="flat" cmpd="sng" algn="ctr">
            <a:solidFill>
              <a:srgbClr val="1A7961"/>
            </a:solidFill>
            <a:prstDash val="solid"/>
            <a:miter lim="800000"/>
            <a:headEnd type="triangle"/>
            <a:tailEnd type="triangle"/>
          </a:ln>
          <a:effectLst/>
        </p:spPr>
      </p:cxnSp>
      <p:sp>
        <p:nvSpPr>
          <p:cNvPr id="23" name="Rectangle 22">
            <a:extLst>
              <a:ext uri="{FF2B5EF4-FFF2-40B4-BE49-F238E27FC236}">
                <a16:creationId xmlns:a16="http://schemas.microsoft.com/office/drawing/2014/main" id="{3C017096-8DB1-4522-9429-607893FCDA1E}"/>
              </a:ext>
            </a:extLst>
          </p:cNvPr>
          <p:cNvSpPr/>
          <p:nvPr/>
        </p:nvSpPr>
        <p:spPr>
          <a:xfrm>
            <a:off x="6080177" y="2376373"/>
            <a:ext cx="2746800" cy="666000"/>
          </a:xfrm>
          <a:prstGeom prst="rect">
            <a:avLst/>
          </a:prstGeom>
          <a:solidFill>
            <a:srgbClr val="FEA562">
              <a:alpha val="43137"/>
            </a:srgbClr>
          </a:solidFill>
          <a:ln w="28575" cap="flat" cmpd="sng" algn="ctr">
            <a:solidFill>
              <a:srgbClr val="FEA562"/>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sz="2000" b="1" kern="0" dirty="0">
                <a:solidFill>
                  <a:prstClr val="white"/>
                </a:solidFill>
                <a:latin typeface="Arial Narrow" panose="020B0606020202030204" pitchFamily="34" charset="0"/>
                <a:ea typeface="Lato" panose="020F0502020204030203" pitchFamily="34" charset="0"/>
                <a:cs typeface="Lato" panose="020F0502020204030203" pitchFamily="34" charset="0"/>
              </a:rPr>
              <a:t>Hemorrhage </a:t>
            </a:r>
            <a:r>
              <a:rPr lang="fr-CA" sz="2000" b="1" kern="0" dirty="0">
                <a:solidFill>
                  <a:prstClr val="white"/>
                </a:solidFill>
                <a:latin typeface="Arial Narrow" panose="020B0606020202030204" pitchFamily="34" charset="0"/>
                <a:ea typeface="Lato" panose="020F0502020204030203" pitchFamily="34" charset="0"/>
                <a:cs typeface="Lato" panose="020F0502020204030203" pitchFamily="34" charset="0"/>
              </a:rPr>
              <a:t>↑</a:t>
            </a:r>
            <a:r>
              <a:rPr lang="fr-CA" sz="2000" b="1" kern="0" baseline="30000" dirty="0">
                <a:solidFill>
                  <a:prstClr val="white"/>
                </a:solidFill>
                <a:latin typeface="Arial Narrow" panose="020B0606020202030204" pitchFamily="34" charset="0"/>
                <a:ea typeface="Lato" panose="020F0502020204030203" pitchFamily="34" charset="0"/>
                <a:cs typeface="Lato" panose="020F0502020204030203" pitchFamily="34" charset="0"/>
              </a:rPr>
              <a:t>2</a:t>
            </a:r>
            <a:endParaRPr lang="en-US" sz="2000" b="1" kern="0" dirty="0">
              <a:solidFill>
                <a:prstClr val="white"/>
              </a:solidFill>
              <a:latin typeface="Arial Narrow" panose="020B0606020202030204"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73E1EE19-3F6E-43A0-9B91-1B084C9BC56D}"/>
              </a:ext>
            </a:extLst>
          </p:cNvPr>
          <p:cNvSpPr/>
          <p:nvPr/>
        </p:nvSpPr>
        <p:spPr>
          <a:xfrm>
            <a:off x="221785" y="2406580"/>
            <a:ext cx="2744846" cy="664349"/>
          </a:xfrm>
          <a:prstGeom prst="rect">
            <a:avLst/>
          </a:prstGeom>
          <a:solidFill>
            <a:srgbClr val="21E7CB">
              <a:alpha val="43137"/>
            </a:srgbClr>
          </a:solidFill>
          <a:ln w="28575" cap="flat" cmpd="sng" algn="ctr">
            <a:solidFill>
              <a:srgbClr val="21E7CB"/>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fr-CA" sz="2000" b="1" kern="0" dirty="0" err="1">
                <a:solidFill>
                  <a:prstClr val="white"/>
                </a:solidFill>
                <a:latin typeface="Arial Narrow" panose="020B0606020202030204" pitchFamily="34" charset="0"/>
                <a:ea typeface="Lato" panose="020F0502020204030203" pitchFamily="34" charset="0"/>
                <a:cs typeface="Lato" panose="020F0502020204030203" pitchFamily="34" charset="0"/>
              </a:rPr>
              <a:t>Ischemic</a:t>
            </a:r>
            <a:r>
              <a:rPr lang="fr-CA" sz="2000" b="1" kern="0" dirty="0">
                <a:solidFill>
                  <a:prstClr val="white"/>
                </a:solidFill>
                <a:latin typeface="Arial Narrow" panose="020B0606020202030204" pitchFamily="34" charset="0"/>
                <a:ea typeface="Lato" panose="020F0502020204030203" pitchFamily="34" charset="0"/>
                <a:cs typeface="Lato" panose="020F0502020204030203" pitchFamily="34" charset="0"/>
              </a:rPr>
              <a:t> events↑</a:t>
            </a:r>
            <a:r>
              <a:rPr lang="fr-CA" sz="2000" b="1" kern="0" baseline="30000" dirty="0">
                <a:solidFill>
                  <a:prstClr val="white"/>
                </a:solidFill>
                <a:latin typeface="Arial Narrow" panose="020B0606020202030204" pitchFamily="34" charset="0"/>
                <a:ea typeface="Lato" panose="020F0502020204030203" pitchFamily="34" charset="0"/>
                <a:cs typeface="Lato" panose="020F0502020204030203" pitchFamily="34" charset="0"/>
              </a:rPr>
              <a:t>1</a:t>
            </a:r>
            <a:endParaRPr lang="fr-CA" sz="2000" b="1" kern="0" dirty="0">
              <a:solidFill>
                <a:prstClr val="white"/>
              </a:solidFill>
              <a:latin typeface="Arial Narrow" panose="020B0606020202030204" pitchFamily="34" charset="0"/>
              <a:ea typeface="Lato" panose="020F0502020204030203" pitchFamily="34" charset="0"/>
              <a:cs typeface="Lato" panose="020F0502020204030203" pitchFamily="34" charset="0"/>
            </a:endParaRPr>
          </a:p>
        </p:txBody>
      </p:sp>
      <p:cxnSp>
        <p:nvCxnSpPr>
          <p:cNvPr id="25" name="Straight Connector 24">
            <a:extLst>
              <a:ext uri="{FF2B5EF4-FFF2-40B4-BE49-F238E27FC236}">
                <a16:creationId xmlns:a16="http://schemas.microsoft.com/office/drawing/2014/main" id="{36D8A42A-A96C-45DB-A647-3AFE7A4AE499}"/>
              </a:ext>
            </a:extLst>
          </p:cNvPr>
          <p:cNvCxnSpPr/>
          <p:nvPr/>
        </p:nvCxnSpPr>
        <p:spPr>
          <a:xfrm rot="16200000" flipH="1">
            <a:off x="2082162" y="3330307"/>
            <a:ext cx="0" cy="864000"/>
          </a:xfrm>
          <a:prstGeom prst="line">
            <a:avLst/>
          </a:prstGeom>
          <a:noFill/>
          <a:ln w="76200" cap="flat" cmpd="sng" algn="ctr">
            <a:solidFill>
              <a:srgbClr val="21E7CB"/>
            </a:solidFill>
            <a:prstDash val="solid"/>
            <a:miter lim="800000"/>
          </a:ln>
          <a:effectLst/>
        </p:spPr>
      </p:cxnSp>
      <p:cxnSp>
        <p:nvCxnSpPr>
          <p:cNvPr id="26" name="Straight Arrow Connector 25">
            <a:extLst>
              <a:ext uri="{FF2B5EF4-FFF2-40B4-BE49-F238E27FC236}">
                <a16:creationId xmlns:a16="http://schemas.microsoft.com/office/drawing/2014/main" id="{D4C4E1BC-5860-4903-8506-7AA6D2F4B12B}"/>
              </a:ext>
            </a:extLst>
          </p:cNvPr>
          <p:cNvCxnSpPr/>
          <p:nvPr/>
        </p:nvCxnSpPr>
        <p:spPr>
          <a:xfrm rot="10800000" flipH="1">
            <a:off x="1619482" y="3187210"/>
            <a:ext cx="0" cy="612000"/>
          </a:xfrm>
          <a:prstGeom prst="straightConnector1">
            <a:avLst/>
          </a:prstGeom>
          <a:noFill/>
          <a:ln w="76200" cap="flat" cmpd="sng" algn="ctr">
            <a:solidFill>
              <a:srgbClr val="21E7CB"/>
            </a:solidFill>
            <a:prstDash val="solid"/>
            <a:miter lim="800000"/>
            <a:tailEnd type="triangle"/>
          </a:ln>
          <a:effectLst/>
        </p:spPr>
      </p:cxnSp>
      <p:cxnSp>
        <p:nvCxnSpPr>
          <p:cNvPr id="27" name="Straight Connector 26">
            <a:extLst>
              <a:ext uri="{FF2B5EF4-FFF2-40B4-BE49-F238E27FC236}">
                <a16:creationId xmlns:a16="http://schemas.microsoft.com/office/drawing/2014/main" id="{CB68DE39-DEF5-49A8-8F1C-E7C05B4E2398}"/>
              </a:ext>
            </a:extLst>
          </p:cNvPr>
          <p:cNvCxnSpPr/>
          <p:nvPr/>
        </p:nvCxnSpPr>
        <p:spPr>
          <a:xfrm rot="16200000" flipH="1">
            <a:off x="1762112" y="4041304"/>
            <a:ext cx="0" cy="1512000"/>
          </a:xfrm>
          <a:prstGeom prst="line">
            <a:avLst/>
          </a:prstGeom>
          <a:noFill/>
          <a:ln w="76200" cap="flat" cmpd="sng" algn="ctr">
            <a:solidFill>
              <a:srgbClr val="21E7CB"/>
            </a:solidFill>
            <a:prstDash val="solid"/>
            <a:miter lim="800000"/>
          </a:ln>
          <a:effectLst/>
        </p:spPr>
      </p:cxnSp>
      <p:cxnSp>
        <p:nvCxnSpPr>
          <p:cNvPr id="28" name="Straight Arrow Connector 27">
            <a:extLst>
              <a:ext uri="{FF2B5EF4-FFF2-40B4-BE49-F238E27FC236}">
                <a16:creationId xmlns:a16="http://schemas.microsoft.com/office/drawing/2014/main" id="{E580E628-AAEB-46E9-9D7F-6B551B4FEE4E}"/>
              </a:ext>
            </a:extLst>
          </p:cNvPr>
          <p:cNvCxnSpPr/>
          <p:nvPr/>
        </p:nvCxnSpPr>
        <p:spPr>
          <a:xfrm rot="10800000" flipH="1">
            <a:off x="1038042" y="3192771"/>
            <a:ext cx="0" cy="1584000"/>
          </a:xfrm>
          <a:prstGeom prst="straightConnector1">
            <a:avLst/>
          </a:prstGeom>
          <a:noFill/>
          <a:ln w="76200" cap="flat" cmpd="sng" algn="ctr">
            <a:solidFill>
              <a:srgbClr val="21E7CB"/>
            </a:solidFill>
            <a:prstDash val="solid"/>
            <a:miter lim="800000"/>
            <a:tailEnd type="triangle"/>
          </a:ln>
          <a:effectLst/>
        </p:spPr>
      </p:cxnSp>
      <p:sp>
        <p:nvSpPr>
          <p:cNvPr id="29" name="Rectangle 28">
            <a:extLst>
              <a:ext uri="{FF2B5EF4-FFF2-40B4-BE49-F238E27FC236}">
                <a16:creationId xmlns:a16="http://schemas.microsoft.com/office/drawing/2014/main" id="{9B1653F2-A903-4A8B-AF58-95DD8E366857}"/>
              </a:ext>
            </a:extLst>
          </p:cNvPr>
          <p:cNvSpPr/>
          <p:nvPr/>
        </p:nvSpPr>
        <p:spPr>
          <a:xfrm>
            <a:off x="529755" y="3187190"/>
            <a:ext cx="1141659" cy="707886"/>
          </a:xfrm>
          <a:prstGeom prst="rect">
            <a:avLst/>
          </a:prstGeom>
        </p:spPr>
        <p:txBody>
          <a:bodyPr wrap="none">
            <a:spAutoFit/>
          </a:bodyPr>
          <a:lstStyle/>
          <a:p>
            <a:pPr>
              <a:defRPr/>
            </a:pPr>
            <a:r>
              <a:rPr lang="fr-CA" sz="4000" dirty="0">
                <a:solidFill>
                  <a:prstClr val="black">
                    <a:lumMod val="75000"/>
                    <a:lumOff val="25000"/>
                  </a:prstClr>
                </a:solidFill>
                <a:latin typeface="Agency FB" panose="020B0503020202020204" pitchFamily="34" charset="0"/>
                <a:ea typeface="Lato" panose="020F0502020204030203" pitchFamily="34" charset="0"/>
                <a:cs typeface="Lato" panose="020F0502020204030203" pitchFamily="34" charset="0"/>
              </a:rPr>
              <a:t>--     -</a:t>
            </a:r>
          </a:p>
        </p:txBody>
      </p:sp>
      <p:cxnSp>
        <p:nvCxnSpPr>
          <p:cNvPr id="30" name="Straight Connector 29">
            <a:extLst>
              <a:ext uri="{FF2B5EF4-FFF2-40B4-BE49-F238E27FC236}">
                <a16:creationId xmlns:a16="http://schemas.microsoft.com/office/drawing/2014/main" id="{6BA248F1-4332-4DF3-8484-199587C2E7FF}"/>
              </a:ext>
            </a:extLst>
          </p:cNvPr>
          <p:cNvCxnSpPr/>
          <p:nvPr/>
        </p:nvCxnSpPr>
        <p:spPr>
          <a:xfrm rot="16200000" flipH="1">
            <a:off x="6942524" y="3330307"/>
            <a:ext cx="0" cy="864000"/>
          </a:xfrm>
          <a:prstGeom prst="line">
            <a:avLst/>
          </a:prstGeom>
          <a:noFill/>
          <a:ln w="76200" cap="flat" cmpd="sng" algn="ctr">
            <a:solidFill>
              <a:srgbClr val="FEA562"/>
            </a:solidFill>
            <a:prstDash val="solid"/>
            <a:miter lim="800000"/>
          </a:ln>
          <a:effectLst/>
        </p:spPr>
      </p:cxnSp>
      <p:cxnSp>
        <p:nvCxnSpPr>
          <p:cNvPr id="31" name="Straight Arrow Connector 30">
            <a:extLst>
              <a:ext uri="{FF2B5EF4-FFF2-40B4-BE49-F238E27FC236}">
                <a16:creationId xmlns:a16="http://schemas.microsoft.com/office/drawing/2014/main" id="{311C6813-CA1F-47CC-9ADE-36E46C0D1D48}"/>
              </a:ext>
            </a:extLst>
          </p:cNvPr>
          <p:cNvCxnSpPr/>
          <p:nvPr/>
        </p:nvCxnSpPr>
        <p:spPr>
          <a:xfrm rot="10800000" flipH="1">
            <a:off x="7348606" y="3182007"/>
            <a:ext cx="0" cy="612000"/>
          </a:xfrm>
          <a:prstGeom prst="straightConnector1">
            <a:avLst/>
          </a:prstGeom>
          <a:noFill/>
          <a:ln w="76200" cap="flat" cmpd="sng" algn="ctr">
            <a:solidFill>
              <a:srgbClr val="FEA562"/>
            </a:solidFill>
            <a:prstDash val="solid"/>
            <a:miter lim="800000"/>
            <a:tailEnd type="triangle"/>
          </a:ln>
          <a:effectLst/>
        </p:spPr>
      </p:cxnSp>
      <p:cxnSp>
        <p:nvCxnSpPr>
          <p:cNvPr id="32" name="Straight Connector 31">
            <a:extLst>
              <a:ext uri="{FF2B5EF4-FFF2-40B4-BE49-F238E27FC236}">
                <a16:creationId xmlns:a16="http://schemas.microsoft.com/office/drawing/2014/main" id="{C13FA880-255D-4FA6-AF98-C571ADFFE7F1}"/>
              </a:ext>
            </a:extLst>
          </p:cNvPr>
          <p:cNvCxnSpPr/>
          <p:nvPr/>
        </p:nvCxnSpPr>
        <p:spPr>
          <a:xfrm rot="16200000" flipH="1">
            <a:off x="7273674" y="4032160"/>
            <a:ext cx="0" cy="1512000"/>
          </a:xfrm>
          <a:prstGeom prst="line">
            <a:avLst/>
          </a:prstGeom>
          <a:noFill/>
          <a:ln w="76200" cap="flat" cmpd="sng" algn="ctr">
            <a:solidFill>
              <a:srgbClr val="FEA562"/>
            </a:solidFill>
            <a:prstDash val="solid"/>
            <a:miter lim="800000"/>
          </a:ln>
          <a:effectLst/>
        </p:spPr>
      </p:cxnSp>
      <p:cxnSp>
        <p:nvCxnSpPr>
          <p:cNvPr id="33" name="Straight Arrow Connector 32">
            <a:extLst>
              <a:ext uri="{FF2B5EF4-FFF2-40B4-BE49-F238E27FC236}">
                <a16:creationId xmlns:a16="http://schemas.microsoft.com/office/drawing/2014/main" id="{FC959FEC-F81C-4D41-A11E-4EC14CBBD024}"/>
              </a:ext>
            </a:extLst>
          </p:cNvPr>
          <p:cNvCxnSpPr/>
          <p:nvPr/>
        </p:nvCxnSpPr>
        <p:spPr>
          <a:xfrm rot="10800000" flipH="1">
            <a:off x="7994577" y="3191869"/>
            <a:ext cx="0" cy="1584000"/>
          </a:xfrm>
          <a:prstGeom prst="straightConnector1">
            <a:avLst/>
          </a:prstGeom>
          <a:noFill/>
          <a:ln w="76200" cap="flat" cmpd="sng" algn="ctr">
            <a:solidFill>
              <a:srgbClr val="FEA562"/>
            </a:solidFill>
            <a:prstDash val="solid"/>
            <a:miter lim="800000"/>
            <a:tailEnd type="triangle"/>
          </a:ln>
          <a:effectLst/>
        </p:spPr>
      </p:cxnSp>
      <p:sp>
        <p:nvSpPr>
          <p:cNvPr id="34" name="Rectangle 33">
            <a:extLst>
              <a:ext uri="{FF2B5EF4-FFF2-40B4-BE49-F238E27FC236}">
                <a16:creationId xmlns:a16="http://schemas.microsoft.com/office/drawing/2014/main" id="{55CB65DD-D3E9-43AF-968C-5052A7288DCE}"/>
              </a:ext>
            </a:extLst>
          </p:cNvPr>
          <p:cNvSpPr/>
          <p:nvPr/>
        </p:nvSpPr>
        <p:spPr>
          <a:xfrm>
            <a:off x="7050647" y="3351821"/>
            <a:ext cx="1997663" cy="400110"/>
          </a:xfrm>
          <a:prstGeom prst="rect">
            <a:avLst/>
          </a:prstGeom>
        </p:spPr>
        <p:txBody>
          <a:bodyPr wrap="none">
            <a:spAutoFit/>
          </a:bodyPr>
          <a:lstStyle/>
          <a:p>
            <a:pPr>
              <a:defRPr/>
            </a:pPr>
            <a:r>
              <a:rPr lang="fr-CA" sz="2000" b="1" dirty="0">
                <a:solidFill>
                  <a:srgbClr val="FEA562"/>
                </a:solidFill>
                <a:latin typeface="Agency FB" panose="020B0503020202020204" pitchFamily="34" charset="0"/>
                <a:ea typeface="Lato" panose="020F0502020204030203" pitchFamily="34" charset="0"/>
                <a:cs typeface="Lato" panose="020F0502020204030203" pitchFamily="34" charset="0"/>
              </a:rPr>
              <a:t>+                 + vs +++</a:t>
            </a:r>
          </a:p>
        </p:txBody>
      </p:sp>
      <p:sp>
        <p:nvSpPr>
          <p:cNvPr id="35" name="Rectangle 34">
            <a:extLst>
              <a:ext uri="{FF2B5EF4-FFF2-40B4-BE49-F238E27FC236}">
                <a16:creationId xmlns:a16="http://schemas.microsoft.com/office/drawing/2014/main" id="{96975420-8082-47F5-94FA-E29704DA0136}"/>
              </a:ext>
            </a:extLst>
          </p:cNvPr>
          <p:cNvSpPr/>
          <p:nvPr/>
        </p:nvSpPr>
        <p:spPr>
          <a:xfrm>
            <a:off x="7469264" y="4090226"/>
            <a:ext cx="1293944" cy="338554"/>
          </a:xfrm>
          <a:prstGeom prst="rect">
            <a:avLst/>
          </a:prstGeom>
          <a:solidFill>
            <a:srgbClr val="EFEFEF"/>
          </a:solidFill>
          <a:effectLst>
            <a:outerShdw blurRad="50800" dist="38100" dir="2700000" algn="tl" rotWithShape="0">
              <a:prstClr val="black">
                <a:alpha val="40000"/>
              </a:prstClr>
            </a:outerShdw>
          </a:effectLst>
        </p:spPr>
        <p:txBody>
          <a:bodyPr wrap="none">
            <a:spAutoFit/>
          </a:bodyPr>
          <a:lstStyle/>
          <a:p>
            <a:pPr>
              <a:defRPr/>
            </a:pPr>
            <a:r>
              <a:rPr lang="fr-CA" sz="1600" b="1" dirty="0">
                <a:solidFill>
                  <a:prstClr val="black"/>
                </a:solidFill>
                <a:latin typeface="Arial Narrow" panose="020B0606020202030204" pitchFamily="34" charset="0"/>
                <a:ea typeface="Lato" panose="020F0502020204030203" pitchFamily="34" charset="0"/>
                <a:cs typeface="Lato" panose="020F0502020204030203" pitchFamily="34" charset="0"/>
              </a:rPr>
              <a:t>Accumulation</a:t>
            </a:r>
          </a:p>
        </p:txBody>
      </p:sp>
      <p:sp>
        <p:nvSpPr>
          <p:cNvPr id="36" name="TextBox 35">
            <a:extLst>
              <a:ext uri="{FF2B5EF4-FFF2-40B4-BE49-F238E27FC236}">
                <a16:creationId xmlns:a16="http://schemas.microsoft.com/office/drawing/2014/main" id="{A6382D70-9006-4E90-864E-1C288D67EAD1}"/>
              </a:ext>
            </a:extLst>
          </p:cNvPr>
          <p:cNvSpPr txBox="1"/>
          <p:nvPr/>
        </p:nvSpPr>
        <p:spPr>
          <a:xfrm>
            <a:off x="252504" y="5299423"/>
            <a:ext cx="8544262" cy="523220"/>
          </a:xfrm>
          <a:prstGeom prst="rect">
            <a:avLst/>
          </a:prstGeom>
          <a:noFill/>
          <a:ln>
            <a:noFill/>
          </a:ln>
        </p:spPr>
        <p:txBody>
          <a:bodyPr wrap="square" rtlCol="0">
            <a:spAutoFit/>
          </a:bodyPr>
          <a:lstStyle/>
          <a:p>
            <a:pPr algn="ctr">
              <a:defRPr/>
            </a:pPr>
            <a:r>
              <a:rPr lang="en-CA" sz="2800" b="1" kern="0" dirty="0">
                <a:solidFill>
                  <a:prstClr val="black">
                    <a:lumMod val="85000"/>
                    <a:lumOff val="15000"/>
                  </a:prstClr>
                </a:solidFill>
                <a:latin typeface="Arial Narrow" panose="020B0606020202030204" pitchFamily="34" charset="0"/>
                <a:cs typeface="Aharoni" panose="02010803020104030203" pitchFamily="2" charset="-79"/>
              </a:rPr>
              <a:t>Balancing Risk and Benefit </a:t>
            </a:r>
          </a:p>
        </p:txBody>
      </p:sp>
      <p:pic>
        <p:nvPicPr>
          <p:cNvPr id="37" name="Picture 36" descr="A close up of a logo&#10;&#10;Description generated with high confidence">
            <a:extLst>
              <a:ext uri="{FF2B5EF4-FFF2-40B4-BE49-F238E27FC236}">
                <a16:creationId xmlns:a16="http://schemas.microsoft.com/office/drawing/2014/main" id="{9B4929FC-7D5E-4A3B-B2DD-D2997946C400}"/>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57121" y="1387414"/>
            <a:ext cx="1001178" cy="834456"/>
          </a:xfrm>
          <a:prstGeom prst="rect">
            <a:avLst/>
          </a:prstGeom>
        </p:spPr>
      </p:pic>
    </p:spTree>
    <p:extLst>
      <p:ext uri="{BB962C8B-B14F-4D97-AF65-F5344CB8AC3E}">
        <p14:creationId xmlns:p14="http://schemas.microsoft.com/office/powerpoint/2010/main" val="2172803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46654" y="211354"/>
            <a:ext cx="7615500" cy="523220"/>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How Often Should We Measure Renal Function?</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grpSp>
        <p:nvGrpSpPr>
          <p:cNvPr id="9" name="Group 8">
            <a:extLst>
              <a:ext uri="{FF2B5EF4-FFF2-40B4-BE49-F238E27FC236}">
                <a16:creationId xmlns:a16="http://schemas.microsoft.com/office/drawing/2014/main" id="{22275182-524F-4CC9-B314-470F4DE35F74}"/>
              </a:ext>
            </a:extLst>
          </p:cNvPr>
          <p:cNvGrpSpPr/>
          <p:nvPr/>
        </p:nvGrpSpPr>
        <p:grpSpPr>
          <a:xfrm>
            <a:off x="417252" y="2068919"/>
            <a:ext cx="8430076" cy="2212098"/>
            <a:chOff x="7237412" y="1528683"/>
            <a:chExt cx="4341972" cy="1241833"/>
          </a:xfrm>
          <a:effectLst>
            <a:outerShdw blurRad="50800" dist="38100" dir="2700000" algn="tl" rotWithShape="0">
              <a:prstClr val="black">
                <a:alpha val="40000"/>
              </a:prstClr>
            </a:outerShdw>
          </a:effectLst>
        </p:grpSpPr>
        <p:sp>
          <p:nvSpPr>
            <p:cNvPr id="10" name="Rectangle 9">
              <a:extLst>
                <a:ext uri="{FF2B5EF4-FFF2-40B4-BE49-F238E27FC236}">
                  <a16:creationId xmlns:a16="http://schemas.microsoft.com/office/drawing/2014/main" id="{2C1BFEB1-0BAE-4431-9DEE-20858EABC764}"/>
                </a:ext>
              </a:extLst>
            </p:cNvPr>
            <p:cNvSpPr/>
            <p:nvPr/>
          </p:nvSpPr>
          <p:spPr>
            <a:xfrm>
              <a:off x="7237412" y="1528683"/>
              <a:ext cx="4341972" cy="302623"/>
            </a:xfrm>
            <a:prstGeom prst="rect">
              <a:avLst/>
            </a:prstGeom>
            <a:solidFill>
              <a:srgbClr val="9FF3DD"/>
            </a:solidFill>
            <a:ln w="25400" cap="flat" cmpd="sng" algn="ctr">
              <a:noFill/>
              <a:prstDash val="solid"/>
            </a:ln>
            <a:effectLst/>
          </p:spPr>
          <p:txBody>
            <a:bodyPr lIns="182880" tIns="182880" rIns="182880" bIns="182880" rtlCol="0" anchor="ctr"/>
            <a:lstStyle/>
            <a:p>
              <a:pPr lvl="0" defTabSz="1218987">
                <a:defRPr/>
              </a:pPr>
              <a:r>
                <a:rPr lang="en-CA" sz="2200" b="1" kern="0" dirty="0">
                  <a:solidFill>
                    <a:prstClr val="black">
                      <a:lumMod val="85000"/>
                      <a:lumOff val="15000"/>
                    </a:prstClr>
                  </a:solidFill>
                  <a:latin typeface="Arial Narrow" panose="020B0606020202030204" pitchFamily="34" charset="0"/>
                </a:rPr>
                <a:t>For patients with renal dysfunction, kidney function should be measured: </a:t>
              </a:r>
            </a:p>
          </p:txBody>
        </p:sp>
        <p:sp>
          <p:nvSpPr>
            <p:cNvPr id="14" name="Rectangle 13">
              <a:extLst>
                <a:ext uri="{FF2B5EF4-FFF2-40B4-BE49-F238E27FC236}">
                  <a16:creationId xmlns:a16="http://schemas.microsoft.com/office/drawing/2014/main" id="{2FBE1B88-F818-4155-AEE3-2C7431FA17C2}"/>
                </a:ext>
              </a:extLst>
            </p:cNvPr>
            <p:cNvSpPr/>
            <p:nvPr/>
          </p:nvSpPr>
          <p:spPr>
            <a:xfrm>
              <a:off x="7237412" y="1831665"/>
              <a:ext cx="4341972" cy="938851"/>
            </a:xfrm>
            <a:prstGeom prst="rect">
              <a:avLst/>
            </a:prstGeom>
            <a:solidFill>
              <a:sysClr val="window" lastClr="FFFFFF">
                <a:lumMod val="95000"/>
              </a:sysClr>
            </a:solidFill>
            <a:ln w="25400" cap="flat" cmpd="sng" algn="ctr">
              <a:noFill/>
              <a:prstDash val="solid"/>
            </a:ln>
            <a:effectLst/>
          </p:spPr>
          <p:txBody>
            <a:bodyPr lIns="182880" tIns="182880" rIns="182880" bIns="182880" rtlCol="0" anchor="ctr" anchorCtr="0"/>
            <a:lstStyle/>
            <a:p>
              <a:pPr marL="914400" lvl="1" indent="-457200">
                <a:buClr>
                  <a:srgbClr val="00BF96"/>
                </a:buClr>
                <a:buFont typeface="Wingdings" panose="05000000000000000000" pitchFamily="2" charset="2"/>
                <a:buChar char="§"/>
                <a:defRPr/>
              </a:pPr>
              <a:r>
                <a:rPr lang="en-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eGFR of </a:t>
              </a:r>
              <a:r>
                <a:rPr lang="en-CA" sz="2400" b="1" kern="0" dirty="0">
                  <a:solidFill>
                    <a:srgbClr val="13A985"/>
                  </a:solidFill>
                  <a:latin typeface="Arial Narrow" panose="020B0606020202030204" pitchFamily="34" charset="0"/>
                  <a:ea typeface="Lato" panose="020F0502020204030203" pitchFamily="34" charset="0"/>
                  <a:cs typeface="Lato" panose="020F0502020204030203" pitchFamily="34" charset="0"/>
                </a:rPr>
                <a:t>15-30</a:t>
              </a:r>
              <a:r>
                <a:rPr lang="en-CA" sz="2400" b="1"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 </a:t>
              </a:r>
              <a:r>
                <a:rPr lang="en-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ml/min/1.73 m</a:t>
              </a:r>
              <a:r>
                <a:rPr lang="en-CA" sz="2400" kern="0" baseline="3000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2</a:t>
              </a:r>
              <a:r>
                <a:rPr lang="en-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 every </a:t>
              </a:r>
              <a:r>
                <a:rPr lang="en-CA" sz="2400" b="1" kern="0" dirty="0">
                  <a:solidFill>
                    <a:srgbClr val="13A985"/>
                  </a:solidFill>
                  <a:latin typeface="Arial Narrow" panose="020B0606020202030204" pitchFamily="34" charset="0"/>
                  <a:ea typeface="Lato" panose="020F0502020204030203" pitchFamily="34" charset="0"/>
                  <a:cs typeface="Lato" panose="020F0502020204030203" pitchFamily="34" charset="0"/>
                </a:rPr>
                <a:t>3 months </a:t>
              </a:r>
            </a:p>
            <a:p>
              <a:pPr marL="914400" lvl="1" indent="-457200">
                <a:buClr>
                  <a:srgbClr val="00BF96"/>
                </a:buClr>
                <a:buFont typeface="Wingdings" panose="05000000000000000000" pitchFamily="2" charset="2"/>
                <a:buChar char="§"/>
                <a:defRPr/>
              </a:pPr>
              <a:r>
                <a:rPr lang="en-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eGFR of </a:t>
              </a:r>
              <a:r>
                <a:rPr lang="en-CA" sz="2400" b="1" kern="0" dirty="0">
                  <a:solidFill>
                    <a:srgbClr val="13A985"/>
                  </a:solidFill>
                  <a:latin typeface="Arial Narrow" panose="020B0606020202030204" pitchFamily="34" charset="0"/>
                  <a:ea typeface="Lato" panose="020F0502020204030203" pitchFamily="34" charset="0"/>
                  <a:cs typeface="Lato" panose="020F0502020204030203" pitchFamily="34" charset="0"/>
                </a:rPr>
                <a:t>30-60</a:t>
              </a:r>
              <a:r>
                <a:rPr lang="en-CA" sz="2400" b="1"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 </a:t>
              </a:r>
              <a:r>
                <a:rPr lang="en-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ml/min/1.73 m</a:t>
              </a:r>
              <a:r>
                <a:rPr lang="en-CA" sz="2400" kern="0" baseline="3000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2 </a:t>
              </a:r>
              <a:r>
                <a:rPr lang="en-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 every </a:t>
              </a:r>
              <a:r>
                <a:rPr lang="en-CA" sz="2400" b="1" kern="0" dirty="0">
                  <a:solidFill>
                    <a:srgbClr val="13A985"/>
                  </a:solidFill>
                  <a:latin typeface="Arial Narrow" panose="020B0606020202030204" pitchFamily="34" charset="0"/>
                  <a:ea typeface="Lato" panose="020F0502020204030203" pitchFamily="34" charset="0"/>
                  <a:cs typeface="Lato" panose="020F0502020204030203" pitchFamily="34" charset="0"/>
                </a:rPr>
                <a:t>6 months</a:t>
              </a:r>
            </a:p>
            <a:p>
              <a:pPr marL="914400" lvl="1" indent="-457200">
                <a:buClr>
                  <a:srgbClr val="00BF96"/>
                </a:buClr>
                <a:buFont typeface="Wingdings" panose="05000000000000000000" pitchFamily="2" charset="2"/>
                <a:buChar char="§"/>
                <a:defRPr/>
              </a:pPr>
              <a:r>
                <a:rPr lang="en-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eGFR of </a:t>
              </a:r>
              <a:r>
                <a:rPr lang="en-CA" sz="2400" b="1" kern="0" dirty="0">
                  <a:solidFill>
                    <a:srgbClr val="13A985"/>
                  </a:solidFill>
                  <a:latin typeface="Arial Narrow" panose="020B0606020202030204" pitchFamily="34" charset="0"/>
                  <a:ea typeface="Lato" panose="020F0502020204030203" pitchFamily="34" charset="0"/>
                  <a:cs typeface="Lato" panose="020F0502020204030203" pitchFamily="34" charset="0"/>
                </a:rPr>
                <a:t>&gt; 60 </a:t>
              </a:r>
              <a:r>
                <a:rPr lang="en-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ml/min/1.73 m</a:t>
              </a:r>
              <a:r>
                <a:rPr lang="en-CA" sz="2400" kern="0" baseline="3000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2 </a:t>
              </a:r>
              <a:r>
                <a:rPr lang="en-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 every </a:t>
              </a:r>
              <a:r>
                <a:rPr lang="en-CA" sz="2400" b="1" kern="0" dirty="0">
                  <a:solidFill>
                    <a:srgbClr val="13A985"/>
                  </a:solidFill>
                  <a:latin typeface="Arial Narrow" panose="020B0606020202030204" pitchFamily="34" charset="0"/>
                  <a:ea typeface="Lato" panose="020F0502020204030203" pitchFamily="34" charset="0"/>
                  <a:cs typeface="Lato" panose="020F0502020204030203" pitchFamily="34" charset="0"/>
                </a:rPr>
                <a:t>12 months</a:t>
              </a:r>
            </a:p>
          </p:txBody>
        </p:sp>
      </p:grpSp>
      <p:sp>
        <p:nvSpPr>
          <p:cNvPr id="16" name="Text Box 3">
            <a:extLst>
              <a:ext uri="{FF2B5EF4-FFF2-40B4-BE49-F238E27FC236}">
                <a16:creationId xmlns:a16="http://schemas.microsoft.com/office/drawing/2014/main" id="{39757B9A-87D5-4B36-A499-D4E2A7417FCD}"/>
              </a:ext>
            </a:extLst>
          </p:cNvPr>
          <p:cNvSpPr txBox="1">
            <a:spLocks noChangeArrowheads="1"/>
          </p:cNvSpPr>
          <p:nvPr/>
        </p:nvSpPr>
        <p:spPr bwMode="auto">
          <a:xfrm>
            <a:off x="248016" y="6487221"/>
            <a:ext cx="4341263" cy="230832"/>
          </a:xfrm>
          <a:prstGeom prst="rect">
            <a:avLst/>
          </a:prstGeom>
          <a:noFill/>
          <a:ln w="9525">
            <a:noFill/>
            <a:miter lim="800000"/>
            <a:headEnd/>
            <a:tailEnd/>
          </a:ln>
        </p:spPr>
        <p:txBody>
          <a:bodyPr wrap="square">
            <a:spAutoFit/>
          </a:bodyPr>
          <a:lstStyle/>
          <a:p>
            <a:pPr lvl="0">
              <a:defRPr/>
            </a:pPr>
            <a:r>
              <a:rPr lang="en-CA" altLang="en-US" sz="900" dirty="0">
                <a:solidFill>
                  <a:prstClr val="white"/>
                </a:solidFill>
                <a:latin typeface="Arial Narrow" panose="020B0606020202030204" pitchFamily="34" charset="0"/>
                <a:cs typeface="Lato"/>
              </a:rPr>
              <a:t>Canadian Journal of Cardiology; 2015:31;1207-1218</a:t>
            </a:r>
          </a:p>
        </p:txBody>
      </p:sp>
    </p:spTree>
    <p:extLst>
      <p:ext uri="{BB962C8B-B14F-4D97-AF65-F5344CB8AC3E}">
        <p14:creationId xmlns:p14="http://schemas.microsoft.com/office/powerpoint/2010/main" val="1588837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0" name="Picture 9" descr="A person wearing a suit and tie&#10;&#10;Description automatically generated">
            <a:extLst>
              <a:ext uri="{FF2B5EF4-FFF2-40B4-BE49-F238E27FC236}">
                <a16:creationId xmlns:a16="http://schemas.microsoft.com/office/drawing/2014/main" id="{CA9AFAE6-306A-49B2-A19B-EB4A6B1CCC8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416466" y="271305"/>
            <a:ext cx="4264425" cy="6396637"/>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4</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14445" y="2937434"/>
            <a:ext cx="9144000" cy="2094571"/>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53735" y="2158076"/>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33742" y="2635180"/>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56095" y="3678120"/>
            <a:ext cx="9031805" cy="1077218"/>
          </a:xfrm>
          <a:prstGeom prst="rect">
            <a:avLst/>
          </a:prstGeom>
        </p:spPr>
        <p:txBody>
          <a:bodyPr wrap="square">
            <a:spAutoFit/>
          </a:bodyPr>
          <a:lstStyle/>
          <a:p>
            <a:pPr lvl="0" algn="ctr">
              <a:defRPr/>
            </a:pPr>
            <a:r>
              <a:rPr lang="en-CA" sz="3200" b="1" dirty="0">
                <a:solidFill>
                  <a:prstClr val="white">
                    <a:lumMod val="95000"/>
                  </a:prstClr>
                </a:solidFill>
                <a:latin typeface="Arial Narrow" panose="020B0606020202030204" pitchFamily="34" charset="0"/>
                <a:cs typeface="Candara"/>
              </a:rPr>
              <a:t>Before you decide on what additional OAC options there are for Melvin … let calculate his </a:t>
            </a:r>
            <a:r>
              <a:rPr lang="en-CA" sz="3200" b="1" dirty="0" err="1">
                <a:solidFill>
                  <a:prstClr val="white">
                    <a:lumMod val="95000"/>
                  </a:prstClr>
                </a:solidFill>
                <a:latin typeface="Arial Narrow" panose="020B0606020202030204" pitchFamily="34" charset="0"/>
                <a:cs typeface="Candara"/>
              </a:rPr>
              <a:t>CrCl</a:t>
            </a:r>
            <a:endParaRPr lang="en-CA" sz="3200" b="1" baseline="30000" dirty="0">
              <a:solidFill>
                <a:prstClr val="white">
                  <a:lumMod val="95000"/>
                </a:prstClr>
              </a:solidFill>
              <a:latin typeface="Arial Narrow" panose="020B0606020202030204" pitchFamily="34" charset="0"/>
              <a:cs typeface="Candara"/>
            </a:endParaRPr>
          </a:p>
        </p:txBody>
      </p:sp>
    </p:spTree>
    <p:extLst>
      <p:ext uri="{BB962C8B-B14F-4D97-AF65-F5344CB8AC3E}">
        <p14:creationId xmlns:p14="http://schemas.microsoft.com/office/powerpoint/2010/main" val="208592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Let’s Calculate Melvin’s </a:t>
            </a:r>
            <a:r>
              <a:rPr kumimoji="0" lang="en-US" sz="36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CrCl</a:t>
            </a:r>
            <a:endPar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graphicFrame>
        <p:nvGraphicFramePr>
          <p:cNvPr id="10" name="Table 13">
            <a:extLst>
              <a:ext uri="{FF2B5EF4-FFF2-40B4-BE49-F238E27FC236}">
                <a16:creationId xmlns:a16="http://schemas.microsoft.com/office/drawing/2014/main" id="{E19150D1-9E31-42D3-BEB9-00F1BF41FF45}"/>
              </a:ext>
            </a:extLst>
          </p:cNvPr>
          <p:cNvGraphicFramePr>
            <a:graphicFrameLocks noGrp="1"/>
          </p:cNvGraphicFramePr>
          <p:nvPr>
            <p:extLst>
              <p:ext uri="{D42A27DB-BD31-4B8C-83A1-F6EECF244321}">
                <p14:modId xmlns:p14="http://schemas.microsoft.com/office/powerpoint/2010/main" val="355143826"/>
              </p:ext>
            </p:extLst>
          </p:nvPr>
        </p:nvGraphicFramePr>
        <p:xfrm>
          <a:off x="2434674" y="2048781"/>
          <a:ext cx="6504000" cy="3600000"/>
        </p:xfrm>
        <a:graphic>
          <a:graphicData uri="http://schemas.openxmlformats.org/drawingml/2006/table">
            <a:tbl>
              <a:tblPr firstRow="1" bandRow="1">
                <a:tableStyleId>{5C22544A-7EE6-4342-B048-85BDC9FD1C3A}</a:tableStyleId>
              </a:tblPr>
              <a:tblGrid>
                <a:gridCol w="3456000">
                  <a:extLst>
                    <a:ext uri="{9D8B030D-6E8A-4147-A177-3AD203B41FA5}">
                      <a16:colId xmlns:a16="http://schemas.microsoft.com/office/drawing/2014/main" val="1320024125"/>
                    </a:ext>
                  </a:extLst>
                </a:gridCol>
                <a:gridCol w="3048000">
                  <a:extLst>
                    <a:ext uri="{9D8B030D-6E8A-4147-A177-3AD203B41FA5}">
                      <a16:colId xmlns:a16="http://schemas.microsoft.com/office/drawing/2014/main" val="577870738"/>
                    </a:ext>
                  </a:extLst>
                </a:gridCol>
              </a:tblGrid>
              <a:tr h="720000">
                <a:tc>
                  <a:txBody>
                    <a:bodyPr/>
                    <a:lstStyle/>
                    <a:p>
                      <a:r>
                        <a:rPr lang="en-CA" sz="2400" b="1" i="0" kern="1200" dirty="0">
                          <a:solidFill>
                            <a:schemeClr val="tx1">
                              <a:lumMod val="85000"/>
                              <a:lumOff val="15000"/>
                            </a:schemeClr>
                          </a:solidFill>
                          <a:effectLst/>
                          <a:latin typeface="Arial Narrow" panose="020B0606020202030204" pitchFamily="34" charset="0"/>
                          <a:ea typeface="+mn-ea"/>
                          <a:cs typeface="+mn-cs"/>
                        </a:rPr>
                        <a:t>Serum creatinine (µmol/l)</a:t>
                      </a:r>
                      <a:endParaRPr lang="en-CA" sz="2400" dirty="0">
                        <a:solidFill>
                          <a:schemeClr val="tx1">
                            <a:lumMod val="85000"/>
                            <a:lumOff val="15000"/>
                          </a:schemeClr>
                        </a:solidFill>
                        <a:latin typeface="Arial Narrow" panose="020B0606020202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BBF7E9"/>
                    </a:solidFill>
                  </a:tcPr>
                </a:tc>
                <a:tc>
                  <a:txBody>
                    <a:bodyPr/>
                    <a:lstStyle/>
                    <a:p>
                      <a:pPr marL="0" algn="ctr" defTabSz="457200" rtl="0" eaLnBrk="1" latinLnBrk="0" hangingPunct="1"/>
                      <a:r>
                        <a:rPr lang="en-CA" sz="3200" b="1" i="0" kern="1200" dirty="0">
                          <a:solidFill>
                            <a:schemeClr val="tx1">
                              <a:lumMod val="85000"/>
                              <a:lumOff val="15000"/>
                            </a:schemeClr>
                          </a:solidFill>
                          <a:effectLst/>
                          <a:latin typeface="Arial Narrow" panose="020B0606020202030204" pitchFamily="34" charset="0"/>
                          <a:ea typeface="+mn-ea"/>
                          <a:cs typeface="+mn-cs"/>
                        </a:rPr>
                        <a:t>181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BBF7E9"/>
                    </a:solidFill>
                  </a:tcPr>
                </a:tc>
                <a:extLst>
                  <a:ext uri="{0D108BD9-81ED-4DB2-BD59-A6C34878D82A}">
                    <a16:rowId xmlns:a16="http://schemas.microsoft.com/office/drawing/2014/main" val="507087098"/>
                  </a:ext>
                </a:extLst>
              </a:tr>
              <a:tr h="720000">
                <a:tc>
                  <a:txBody>
                    <a:bodyPr/>
                    <a:lstStyle/>
                    <a:p>
                      <a:r>
                        <a:rPr lang="en-CA" sz="2400" b="1" i="0" kern="1200" dirty="0">
                          <a:solidFill>
                            <a:schemeClr val="tx1">
                              <a:lumMod val="85000"/>
                              <a:lumOff val="15000"/>
                            </a:schemeClr>
                          </a:solidFill>
                          <a:effectLst/>
                          <a:latin typeface="Arial Narrow" panose="020B0606020202030204" pitchFamily="34" charset="0"/>
                          <a:ea typeface="+mn-ea"/>
                          <a:cs typeface="+mn-cs"/>
                        </a:rPr>
                        <a:t>Age (years)</a:t>
                      </a:r>
                      <a:endParaRPr lang="en-CA" sz="2400" dirty="0">
                        <a:solidFill>
                          <a:schemeClr val="tx1">
                            <a:lumMod val="85000"/>
                            <a:lumOff val="15000"/>
                          </a:schemeClr>
                        </a:solidFill>
                        <a:latin typeface="Arial Narrow" panose="020B060602020203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1FBF5"/>
                    </a:solidFill>
                  </a:tcPr>
                </a:tc>
                <a:tc>
                  <a:txBody>
                    <a:bodyPr/>
                    <a:lstStyle/>
                    <a:p>
                      <a:pPr marL="0" algn="ctr" defTabSz="457200" rtl="0" eaLnBrk="1" latinLnBrk="0" hangingPunct="1"/>
                      <a:r>
                        <a:rPr lang="en-CA" sz="3200" b="1" i="0" kern="1200" dirty="0">
                          <a:solidFill>
                            <a:schemeClr val="tx1">
                              <a:lumMod val="85000"/>
                              <a:lumOff val="15000"/>
                            </a:schemeClr>
                          </a:solidFill>
                          <a:effectLst/>
                          <a:latin typeface="Arial Narrow" panose="020B0606020202030204" pitchFamily="34" charset="0"/>
                          <a:ea typeface="+mn-ea"/>
                          <a:cs typeface="+mn-cs"/>
                        </a:rPr>
                        <a:t>70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1FBF5"/>
                    </a:solidFill>
                  </a:tcPr>
                </a:tc>
                <a:extLst>
                  <a:ext uri="{0D108BD9-81ED-4DB2-BD59-A6C34878D82A}">
                    <a16:rowId xmlns:a16="http://schemas.microsoft.com/office/drawing/2014/main" val="673940233"/>
                  </a:ext>
                </a:extLst>
              </a:tr>
              <a:tr h="720000">
                <a:tc>
                  <a:txBody>
                    <a:bodyPr/>
                    <a:lstStyle/>
                    <a:p>
                      <a:r>
                        <a:rPr lang="en-CA" sz="2400" b="1" i="0" kern="1200" dirty="0">
                          <a:solidFill>
                            <a:schemeClr val="tx1">
                              <a:lumMod val="85000"/>
                              <a:lumOff val="15000"/>
                            </a:schemeClr>
                          </a:solidFill>
                          <a:effectLst/>
                          <a:latin typeface="Arial Narrow" panose="020B0606020202030204" pitchFamily="34" charset="0"/>
                          <a:ea typeface="+mn-ea"/>
                          <a:cs typeface="+mn-cs"/>
                        </a:rPr>
                        <a:t>Weight (kg)</a:t>
                      </a:r>
                      <a:endParaRPr lang="en-CA" sz="2400" dirty="0">
                        <a:solidFill>
                          <a:schemeClr val="tx1">
                            <a:lumMod val="85000"/>
                            <a:lumOff val="15000"/>
                          </a:schemeClr>
                        </a:solidFill>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BF7E9"/>
                    </a:solidFill>
                  </a:tcPr>
                </a:tc>
                <a:tc>
                  <a:txBody>
                    <a:bodyPr/>
                    <a:lstStyle/>
                    <a:p>
                      <a:pPr marL="0" algn="ctr" defTabSz="457200" rtl="0" eaLnBrk="1" latinLnBrk="0" hangingPunct="1"/>
                      <a:r>
                        <a:rPr lang="en-CA" sz="3200" b="1" i="0" kern="1200" dirty="0">
                          <a:solidFill>
                            <a:schemeClr val="tx1">
                              <a:lumMod val="85000"/>
                              <a:lumOff val="15000"/>
                            </a:schemeClr>
                          </a:solidFill>
                          <a:effectLst/>
                          <a:latin typeface="Arial Narrow" panose="020B0606020202030204" pitchFamily="34" charset="0"/>
                          <a:ea typeface="+mn-ea"/>
                          <a:cs typeface="+mn-cs"/>
                        </a:rPr>
                        <a:t>85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BF7E9"/>
                    </a:solidFill>
                  </a:tcPr>
                </a:tc>
                <a:extLst>
                  <a:ext uri="{0D108BD9-81ED-4DB2-BD59-A6C34878D82A}">
                    <a16:rowId xmlns:a16="http://schemas.microsoft.com/office/drawing/2014/main" val="2691030076"/>
                  </a:ext>
                </a:extLst>
              </a:tr>
              <a:tr h="720000">
                <a:tc>
                  <a:txBody>
                    <a:bodyPr/>
                    <a:lstStyle/>
                    <a:p>
                      <a:r>
                        <a:rPr lang="en-CA" sz="2400" b="1" i="0" kern="1200" dirty="0">
                          <a:solidFill>
                            <a:schemeClr val="tx1">
                              <a:lumMod val="85000"/>
                              <a:lumOff val="15000"/>
                            </a:schemeClr>
                          </a:solidFill>
                          <a:effectLst/>
                          <a:latin typeface="Arial Narrow" panose="020B0606020202030204" pitchFamily="34" charset="0"/>
                          <a:ea typeface="+mn-ea"/>
                          <a:cs typeface="+mn-cs"/>
                        </a:rPr>
                        <a:t>Sex (m or f)</a:t>
                      </a:r>
                      <a:endParaRPr lang="en-CA" sz="2400" dirty="0">
                        <a:solidFill>
                          <a:schemeClr val="tx1">
                            <a:lumMod val="85000"/>
                            <a:lumOff val="15000"/>
                          </a:schemeClr>
                        </a:solidFill>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1FBF5"/>
                    </a:solidFill>
                  </a:tcPr>
                </a:tc>
                <a:tc>
                  <a:txBody>
                    <a:bodyPr/>
                    <a:lstStyle/>
                    <a:p>
                      <a:pPr marL="0" algn="ctr" defTabSz="457200" rtl="0" eaLnBrk="1" latinLnBrk="0" hangingPunct="1"/>
                      <a:r>
                        <a:rPr lang="en-CA" sz="3200" b="1" i="0" kern="1200" dirty="0">
                          <a:solidFill>
                            <a:schemeClr val="tx1">
                              <a:lumMod val="85000"/>
                              <a:lumOff val="15000"/>
                            </a:schemeClr>
                          </a:solidFill>
                          <a:effectLst/>
                          <a:latin typeface="Arial Narrow" panose="020B0606020202030204" pitchFamily="34" charset="0"/>
                          <a:ea typeface="+mn-ea"/>
                          <a:cs typeface="+mn-cs"/>
                        </a:rPr>
                        <a:t>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1FBF5"/>
                    </a:solidFill>
                  </a:tcPr>
                </a:tc>
                <a:extLst>
                  <a:ext uri="{0D108BD9-81ED-4DB2-BD59-A6C34878D82A}">
                    <a16:rowId xmlns:a16="http://schemas.microsoft.com/office/drawing/2014/main" val="3330463279"/>
                  </a:ext>
                </a:extLst>
              </a:tr>
              <a:tr h="720000">
                <a:tc gridSpan="2">
                  <a:txBody>
                    <a:bodyPr/>
                    <a:lstStyle/>
                    <a:p>
                      <a:pPr algn="ctr"/>
                      <a:endParaRPr lang="en-CA" sz="2800" dirty="0">
                        <a:solidFill>
                          <a:srgbClr val="E1FBF5"/>
                        </a:solidFill>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D755A"/>
                    </a:solidFill>
                  </a:tcPr>
                </a:tc>
                <a:tc hMerge="1">
                  <a:txBody>
                    <a:bodyPr/>
                    <a:lstStyle/>
                    <a:p>
                      <a:endParaRPr lang="en-CA"/>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1FBF5"/>
                    </a:solidFill>
                  </a:tcPr>
                </a:tc>
                <a:extLst>
                  <a:ext uri="{0D108BD9-81ED-4DB2-BD59-A6C34878D82A}">
                    <a16:rowId xmlns:a16="http://schemas.microsoft.com/office/drawing/2014/main" val="1781136184"/>
                  </a:ext>
                </a:extLst>
              </a:tr>
            </a:tbl>
          </a:graphicData>
        </a:graphic>
      </p:graphicFrame>
      <p:sp>
        <p:nvSpPr>
          <p:cNvPr id="20" name="Rectangle 16">
            <a:extLst>
              <a:ext uri="{FF2B5EF4-FFF2-40B4-BE49-F238E27FC236}">
                <a16:creationId xmlns:a16="http://schemas.microsoft.com/office/drawing/2014/main" id="{AE5AA48F-FFC5-4EA7-922F-1994A65090F2}"/>
              </a:ext>
            </a:extLst>
          </p:cNvPr>
          <p:cNvSpPr>
            <a:spLocks noChangeArrowheads="1"/>
          </p:cNvSpPr>
          <p:nvPr/>
        </p:nvSpPr>
        <p:spPr bwMode="auto">
          <a:xfrm>
            <a:off x="2434674" y="1087566"/>
            <a:ext cx="664031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Times New Roman" panose="02020603050405020304" pitchFamily="18" charset="0"/>
              </a:rPr>
              <a:t>Calculated Creatinine Clearance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Times New Roman" panose="02020603050405020304" pitchFamily="18" charset="0"/>
              </a:rPr>
              <a:t>(Cockcroft and Gault Formula)</a:t>
            </a:r>
            <a:r>
              <a:rPr kumimoji="0" lang="en-US" altLang="en-US" sz="2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p:txBody>
      </p:sp>
      <p:pic>
        <p:nvPicPr>
          <p:cNvPr id="22" name="Picture 21" descr="A picture containing drawing&#10;&#10;Description automatically generated">
            <a:extLst>
              <a:ext uri="{FF2B5EF4-FFF2-40B4-BE49-F238E27FC236}">
                <a16:creationId xmlns:a16="http://schemas.microsoft.com/office/drawing/2014/main" id="{3FF4A1FF-0053-41C6-96F7-C4CF32AC1E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1262" y="3055448"/>
            <a:ext cx="1950823" cy="1950823"/>
          </a:xfrm>
          <a:prstGeom prst="rect">
            <a:avLst/>
          </a:prstGeom>
        </p:spPr>
      </p:pic>
      <p:sp>
        <p:nvSpPr>
          <p:cNvPr id="25" name="TextBox 24">
            <a:extLst>
              <a:ext uri="{FF2B5EF4-FFF2-40B4-BE49-F238E27FC236}">
                <a16:creationId xmlns:a16="http://schemas.microsoft.com/office/drawing/2014/main" id="{462CB994-E268-4ABA-8BE7-9839CC42C9DD}"/>
              </a:ext>
            </a:extLst>
          </p:cNvPr>
          <p:cNvSpPr txBox="1"/>
          <p:nvPr/>
        </p:nvSpPr>
        <p:spPr>
          <a:xfrm>
            <a:off x="2434674" y="4991501"/>
            <a:ext cx="650400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E1FBF5"/>
                </a:solidFill>
                <a:effectLst/>
                <a:uLnTx/>
                <a:uFillTx/>
                <a:latin typeface="Arial Narrow" panose="020B0606020202030204" pitchFamily="34" charset="0"/>
                <a:ea typeface="+mn-ea"/>
                <a:cs typeface="+mn-cs"/>
              </a:rPr>
              <a:t>Creatinine clearance (mL/min) 40</a:t>
            </a:r>
            <a:endParaRPr kumimoji="0" lang="en-CA" sz="3200" b="0" i="0" u="none" strike="noStrike" kern="1200" cap="none" spc="0" normalizeH="0" baseline="0" noProof="0" dirty="0">
              <a:ln>
                <a:noFill/>
              </a:ln>
              <a:solidFill>
                <a:srgbClr val="E1FBF5"/>
              </a:solidFill>
              <a:effectLst/>
              <a:uLnTx/>
              <a:uFillTx/>
              <a:latin typeface="Arial Narrow" panose="020B0606020202030204" pitchFamily="34" charset="0"/>
              <a:ea typeface="+mn-ea"/>
              <a:cs typeface="+mn-cs"/>
            </a:endParaRPr>
          </a:p>
        </p:txBody>
      </p:sp>
      <p:sp>
        <p:nvSpPr>
          <p:cNvPr id="29" name="Rectangle 28">
            <a:extLst>
              <a:ext uri="{FF2B5EF4-FFF2-40B4-BE49-F238E27FC236}">
                <a16:creationId xmlns:a16="http://schemas.microsoft.com/office/drawing/2014/main" id="{D9A7BA03-2BB6-4E99-A581-DA60D6C1D998}"/>
              </a:ext>
            </a:extLst>
          </p:cNvPr>
          <p:cNvSpPr/>
          <p:nvPr/>
        </p:nvSpPr>
        <p:spPr>
          <a:xfrm>
            <a:off x="0" y="6256586"/>
            <a:ext cx="8167816" cy="57708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Formula: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{(140 - Age) x </a:t>
            </a:r>
            <a:r>
              <a:rPr kumimoji="0" lang="en-US" sz="105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wt</a:t>
            </a:r>
            <a:r>
              <a:rPr kumimoji="0" lang="en-US"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(kg) x F} / (Plasma Creatinine * 0.8136)				</a:t>
            </a: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hlinkClick r:id="rId6">
                  <a:extLst>
                    <a:ext uri="{A12FA001-AC4F-418D-AE19-62706E023703}">
                      <ahyp:hlinkClr xmlns:ahyp="http://schemas.microsoft.com/office/drawing/2018/hyperlinkcolor" val="tx"/>
                    </a:ext>
                  </a:extLst>
                </a:hlinkClick>
              </a:rPr>
              <a:t>http://www.sydpath.stvincents.com.au/other/CalcsCrClCGumol.htm</a:t>
            </a:r>
            <a:endParaRPr kumimoji="0" lang="en-US" sz="1050" b="0" i="0" u="none" strike="noStrike" kern="1200" cap="none" spc="0" normalizeH="0" baseline="0" noProof="0" dirty="0">
              <a:ln>
                <a:noFill/>
              </a:ln>
              <a:solidFill>
                <a:prstClr val="white"/>
              </a:solidFill>
              <a:effectLst/>
              <a:uLnTx/>
              <a:uFillTx/>
              <a:latin typeface="Arial Narrow" panose="020B0606020202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Where F = 1 if male, and 0.85 if female</a:t>
            </a:r>
            <a:endPar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4" name="Picture 13" descr="A person wearing a suit and tie&#10;&#10;Description automatically generated">
            <a:extLst>
              <a:ext uri="{FF2B5EF4-FFF2-40B4-BE49-F238E27FC236}">
                <a16:creationId xmlns:a16="http://schemas.microsoft.com/office/drawing/2014/main" id="{3BB311FE-7856-4783-A8F8-4330BF73E41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66281" y="1710253"/>
            <a:ext cx="2822231" cy="4233346"/>
          </a:xfrm>
          <a:prstGeom prst="rect">
            <a:avLst/>
          </a:prstGeom>
        </p:spPr>
      </p:pic>
    </p:spTree>
    <p:extLst>
      <p:ext uri="{BB962C8B-B14F-4D97-AF65-F5344CB8AC3E}">
        <p14:creationId xmlns:p14="http://schemas.microsoft.com/office/powerpoint/2010/main" val="91631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3000"/>
                                  </p:stCondLst>
                                  <p:childTnLst>
                                    <p:set>
                                      <p:cBhvr>
                                        <p:cTn id="9" dur="1" fill="hold">
                                          <p:stCondLst>
                                            <p:cond delay="0"/>
                                          </p:stCondLst>
                                        </p:cTn>
                                        <p:tgtEl>
                                          <p:spTgt spid="22"/>
                                        </p:tgtEl>
                                        <p:attrNameLst>
                                          <p:attrName>style.visibility</p:attrName>
                                        </p:attrNameLst>
                                      </p:cBhvr>
                                      <p:to>
                                        <p:strVal val="hidden"/>
                                      </p:to>
                                    </p:set>
                                  </p:childTnLst>
                                </p:cTn>
                              </p:par>
                            </p:childTnLst>
                          </p:cTn>
                        </p:par>
                        <p:par>
                          <p:cTn id="10" fill="hold">
                            <p:stCondLst>
                              <p:cond delay="3000"/>
                            </p:stCondLst>
                            <p:childTnLst>
                              <p:par>
                                <p:cTn id="11" presetID="1"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Anticoagulant Dosing In Atrial Fibrillation Tool – Thrombosis Canada</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sp>
        <p:nvSpPr>
          <p:cNvPr id="23" name="Text Box 3">
            <a:extLst>
              <a:ext uri="{FF2B5EF4-FFF2-40B4-BE49-F238E27FC236}">
                <a16:creationId xmlns:a16="http://schemas.microsoft.com/office/drawing/2014/main" id="{5341DCC6-106A-436A-AAB7-1EB2E61B2C2A}"/>
              </a:ext>
            </a:extLst>
          </p:cNvPr>
          <p:cNvSpPr txBox="1">
            <a:spLocks noChangeArrowheads="1"/>
          </p:cNvSpPr>
          <p:nvPr/>
        </p:nvSpPr>
        <p:spPr bwMode="auto">
          <a:xfrm>
            <a:off x="230737" y="6531532"/>
            <a:ext cx="4341263"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a-DK"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https://thrombosiscanada.ca/tools/</a:t>
            </a:r>
            <a:endPar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3" name="Picture 2">
            <a:extLst>
              <a:ext uri="{FF2B5EF4-FFF2-40B4-BE49-F238E27FC236}">
                <a16:creationId xmlns:a16="http://schemas.microsoft.com/office/drawing/2014/main" id="{24D613B0-82A9-4919-92EC-322DB712CAA0}"/>
              </a:ext>
            </a:extLst>
          </p:cNvPr>
          <p:cNvPicPr>
            <a:picLocks noChangeAspect="1"/>
          </p:cNvPicPr>
          <p:nvPr/>
        </p:nvPicPr>
        <p:blipFill>
          <a:blip r:embed="rId5"/>
          <a:stretch>
            <a:fillRect/>
          </a:stretch>
        </p:blipFill>
        <p:spPr>
          <a:xfrm>
            <a:off x="2870578" y="1418334"/>
            <a:ext cx="3790723" cy="49778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2359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204190"/>
            <a:ext cx="7783077" cy="1200329"/>
          </a:xfrm>
          <a:prstGeom prst="rect">
            <a:avLst/>
          </a:prstGeom>
        </p:spPr>
        <p:txBody>
          <a:bodyPr wrap="square">
            <a:spAutoFit/>
          </a:bodyPr>
          <a:lstStyle/>
          <a:p>
            <a:pPr lvl="0" algn="ctr">
              <a:defRPr/>
            </a:pPr>
            <a:r>
              <a:rPr lang="en-US" sz="3600" b="1" dirty="0">
                <a:solidFill>
                  <a:srgbClr val="4D5052"/>
                </a:solidFill>
                <a:latin typeface="Arial Narrow" panose="020B0606020202030204" pitchFamily="34" charset="0"/>
                <a:cs typeface="Candara"/>
              </a:rPr>
              <a:t>What additional options does Melvin qualify for (</a:t>
            </a:r>
            <a:r>
              <a:rPr lang="en-US" sz="3600" b="1" dirty="0" err="1">
                <a:solidFill>
                  <a:srgbClr val="0D755A"/>
                </a:solidFill>
                <a:latin typeface="Arial Narrow" panose="020B0606020202030204" pitchFamily="34" charset="0"/>
                <a:cs typeface="Candara"/>
              </a:rPr>
              <a:t>CrCl</a:t>
            </a:r>
            <a:r>
              <a:rPr lang="en-US" sz="3600" b="1" dirty="0">
                <a:solidFill>
                  <a:srgbClr val="0D755A"/>
                </a:solidFill>
                <a:latin typeface="Arial Narrow" panose="020B0606020202030204" pitchFamily="34" charset="0"/>
                <a:cs typeface="Candara"/>
              </a:rPr>
              <a:t> 40 mL/min</a:t>
            </a:r>
            <a:r>
              <a:rPr lang="en-US" sz="3600" b="1" dirty="0">
                <a:solidFill>
                  <a:srgbClr val="4D5052"/>
                </a:solidFill>
                <a:latin typeface="Arial Narrow" panose="020B0606020202030204" pitchFamily="34" charset="0"/>
                <a:cs typeface="Candara"/>
              </a:rPr>
              <a:t>)?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28198" y="2618544"/>
            <a:ext cx="9200394"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700" b="1" dirty="0">
                <a:solidFill>
                  <a:prstClr val="black"/>
                </a:solidFill>
                <a:latin typeface="Arial Narrow" panose="020B0606020202030204" pitchFamily="34" charset="0"/>
                <a:ea typeface="Lato" panose="020F0502020204030203" pitchFamily="34" charset="0"/>
                <a:cs typeface="Lato" panose="020F0502020204030203" pitchFamily="34" charset="0"/>
              </a:rPr>
              <a:t>No change, let Melvin know warfarin  is the safest option for his stage of chronic kidney disease</a:t>
            </a:r>
          </a:p>
          <a:p>
            <a:pPr marL="914400" lvl="1" indent="-457200" algn="l" defTabSz="914377">
              <a:lnSpc>
                <a:spcPct val="100000"/>
              </a:lnSpc>
              <a:spcBef>
                <a:spcPts val="600"/>
              </a:spcBef>
              <a:buFont typeface="+mj-lt"/>
              <a:buAutoNum type="arabicPeriod"/>
            </a:pPr>
            <a:r>
              <a:rPr lang="en-CA" sz="17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Dabigatran 150 mg BID</a:t>
            </a:r>
          </a:p>
          <a:p>
            <a:pPr marL="914400" lvl="1" indent="-457200" algn="l" defTabSz="914377">
              <a:lnSpc>
                <a:spcPct val="100000"/>
              </a:lnSpc>
              <a:spcBef>
                <a:spcPts val="600"/>
              </a:spcBef>
              <a:buFont typeface="+mj-lt"/>
              <a:buAutoNum type="arabicPeriod"/>
            </a:pPr>
            <a:r>
              <a:rPr lang="en-CA" sz="17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Dabigatran 110 mg BID</a:t>
            </a:r>
          </a:p>
          <a:p>
            <a:pPr marL="914400" lvl="1" indent="-457200" algn="l" defTabSz="914377">
              <a:lnSpc>
                <a:spcPct val="100000"/>
              </a:lnSpc>
              <a:spcBef>
                <a:spcPts val="600"/>
              </a:spcBef>
              <a:buFont typeface="+mj-lt"/>
              <a:buAutoNum type="arabicPeriod"/>
            </a:pPr>
            <a:r>
              <a:rPr lang="en-CA" sz="17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Apixaban 5 mg  BID</a:t>
            </a:r>
          </a:p>
          <a:p>
            <a:pPr marL="914400" lvl="1" indent="-457200" algn="l" defTabSz="914377">
              <a:lnSpc>
                <a:spcPct val="100000"/>
              </a:lnSpc>
              <a:spcBef>
                <a:spcPts val="600"/>
              </a:spcBef>
              <a:buFont typeface="+mj-lt"/>
              <a:buAutoNum type="arabicPeriod"/>
            </a:pPr>
            <a:r>
              <a:rPr lang="en-CA" sz="17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Apixaban 2.5 mg BID</a:t>
            </a:r>
          </a:p>
          <a:p>
            <a:pPr marL="914400" lvl="1" indent="-457200" algn="l" defTabSz="914377">
              <a:lnSpc>
                <a:spcPct val="100000"/>
              </a:lnSpc>
              <a:spcBef>
                <a:spcPts val="600"/>
              </a:spcBef>
              <a:buFont typeface="+mj-lt"/>
              <a:buAutoNum type="arabicPeriod"/>
            </a:pPr>
            <a:r>
              <a:rPr lang="en-CA" sz="17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t>
            </a:r>
            <a:r>
              <a:rPr lang="en-CA" sz="17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700"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sz="17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t>
            </a:r>
            <a:r>
              <a:rPr lang="en-CA" sz="17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700" b="1" dirty="0">
                <a:solidFill>
                  <a:prstClr val="black"/>
                </a:solidFill>
                <a:latin typeface="Arial Narrow" panose="020B0606020202030204" pitchFamily="34" charset="0"/>
                <a:ea typeface="Lato" panose="020F0502020204030203" pitchFamily="34" charset="0"/>
                <a:cs typeface="Lato" panose="020F0502020204030203" pitchFamily="34" charset="0"/>
              </a:rPr>
              <a:t> 30 mg OD</a:t>
            </a:r>
          </a:p>
          <a:p>
            <a:pPr marL="914400" lvl="1" indent="-457200" algn="l" defTabSz="914377">
              <a:lnSpc>
                <a:spcPct val="100000"/>
              </a:lnSpc>
              <a:spcBef>
                <a:spcPts val="600"/>
              </a:spcBef>
              <a:buFont typeface="+mj-lt"/>
              <a:buAutoNum type="arabicPeriod"/>
            </a:pPr>
            <a:r>
              <a:rPr lang="en-CA" sz="17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Rivaroxaban 20 mg OD</a:t>
            </a:r>
          </a:p>
          <a:p>
            <a:pPr marL="914400" lvl="1" indent="-457200" algn="l" defTabSz="914377">
              <a:lnSpc>
                <a:spcPct val="100000"/>
              </a:lnSpc>
              <a:spcBef>
                <a:spcPts val="600"/>
              </a:spcBef>
              <a:buFont typeface="+mj-lt"/>
              <a:buAutoNum type="arabicPeriod"/>
            </a:pPr>
            <a:r>
              <a:rPr lang="en-CA" sz="17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Rivaroxaban 15 mg OD</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27874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4" end="4"/>
                                            </p:txEl>
                                          </p:spTgt>
                                        </p:tgtEl>
                                        <p:attrNameLst>
                                          <p:attrName>style.color</p:attrName>
                                        </p:attrNameLst>
                                      </p:cBhvr>
                                      <p:to>
                                        <a:srgbClr val="22E6B7"/>
                                      </p:to>
                                    </p:animClr>
                                  </p:childTnLst>
                                </p:cTn>
                              </p:par>
                              <p:par>
                                <p:cTn id="7" presetID="3" presetClass="emph" presetSubtype="2" fill="hold" nodeType="withEffect">
                                  <p:stCondLst>
                                    <p:cond delay="0"/>
                                  </p:stCondLst>
                                  <p:childTnLst>
                                    <p:animClr clrSpc="rgb" dir="cw">
                                      <p:cBhvr override="childStyle">
                                        <p:cTn id="8" dur="500" fill="hold"/>
                                        <p:tgtEl>
                                          <p:spTgt spid="33">
                                            <p:txEl>
                                              <p:pRg st="5" end="5"/>
                                            </p:txEl>
                                          </p:spTgt>
                                        </p:tgtEl>
                                        <p:attrNameLst>
                                          <p:attrName>style.color</p:attrName>
                                        </p:attrNameLst>
                                      </p:cBhvr>
                                      <p:to>
                                        <a:srgbClr val="22E6B7"/>
                                      </p:to>
                                    </p:animClr>
                                  </p:childTnLst>
                                </p:cTn>
                              </p:par>
                              <p:par>
                                <p:cTn id="9" presetID="3" presetClass="emph" presetSubtype="2" fill="hold" nodeType="withEffect">
                                  <p:stCondLst>
                                    <p:cond delay="0"/>
                                  </p:stCondLst>
                                  <p:childTnLst>
                                    <p:animClr clrSpc="rgb" dir="cw">
                                      <p:cBhvr override="childStyle">
                                        <p:cTn id="10" dur="500" fill="hold"/>
                                        <p:tgtEl>
                                          <p:spTgt spid="33">
                                            <p:txEl>
                                              <p:pRg st="8" end="8"/>
                                            </p:txEl>
                                          </p:spTgt>
                                        </p:tgtEl>
                                        <p:attrNameLst>
                                          <p:attrName>style.color</p:attrName>
                                        </p:attrNameLst>
                                      </p:cBhvr>
                                      <p:to>
                                        <a:srgbClr val="22E6B7"/>
                                      </p:to>
                                    </p:animClr>
                                  </p:childTnLst>
                                </p:cTn>
                              </p:par>
                              <p:par>
                                <p:cTn id="11" presetID="3" presetClass="emph" presetSubtype="2" fill="hold" nodeType="withEffect">
                                  <p:stCondLst>
                                    <p:cond delay="0"/>
                                  </p:stCondLst>
                                  <p:childTnLst>
                                    <p:animClr clrSpc="rgb" dir="cw">
                                      <p:cBhvr override="childStyle">
                                        <p:cTn id="12" dur="500" fill="hold"/>
                                        <p:tgtEl>
                                          <p:spTgt spid="33">
                                            <p:txEl>
                                              <p:pRg st="10" end="10"/>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Stroke Prevention in AF: </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en-US"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Clinical Pharmacology and Dosing of DOACs</a:t>
            </a:r>
            <a:endPar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graphicFrame>
        <p:nvGraphicFramePr>
          <p:cNvPr id="69" name="Table 68">
            <a:extLst>
              <a:ext uri="{FF2B5EF4-FFF2-40B4-BE49-F238E27FC236}">
                <a16:creationId xmlns:a16="http://schemas.microsoft.com/office/drawing/2014/main" id="{CF07C3E6-0CBA-430F-A9E7-DC3DE459D7E5}"/>
              </a:ext>
            </a:extLst>
          </p:cNvPr>
          <p:cNvGraphicFramePr>
            <a:graphicFrameLocks noGrp="1"/>
          </p:cNvGraphicFramePr>
          <p:nvPr/>
        </p:nvGraphicFramePr>
        <p:xfrm>
          <a:off x="218563" y="1391524"/>
          <a:ext cx="8778240" cy="4481924"/>
        </p:xfrm>
        <a:graphic>
          <a:graphicData uri="http://schemas.openxmlformats.org/drawingml/2006/table">
            <a:tbl>
              <a:tblPr firstRow="1" bandRow="1">
                <a:effectLst>
                  <a:outerShdw blurRad="50800" dist="38100" dir="2700000" algn="tl" rotWithShape="0">
                    <a:prstClr val="black">
                      <a:alpha val="40000"/>
                    </a:prstClr>
                  </a:outerShdw>
                </a:effectLst>
              </a:tblPr>
              <a:tblGrid>
                <a:gridCol w="256032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20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Apixaban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Dabigatran</a:t>
                      </a:r>
                      <a:endPar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endParaRP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baseline="0" dirty="0">
                          <a:solidFill>
                            <a:schemeClr val="bg1"/>
                          </a:solidFill>
                          <a:effectLst/>
                          <a:latin typeface="Arial Narrow" panose="020B0606020202030204" pitchFamily="34" charset="0"/>
                          <a:ea typeface="Lato" panose="020F0502020204030203" pitchFamily="34" charset="0"/>
                          <a:cs typeface="Lato" panose="020F0502020204030203" pitchFamily="34" charset="0"/>
                        </a:rPr>
                        <a:t>EDOXABAN</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Rivaroxaban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txBody>
                  <a:tcPr marL="68580" marR="68580" marT="0" marB="0" anchor="ct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cap="none" normalizeH="0" baseline="0" noProof="0" dirty="0">
                          <a:ln>
                            <a:noFill/>
                          </a:ln>
                          <a:solidFill>
                            <a:schemeClr val="tx1"/>
                          </a:solidFill>
                          <a:effectLst/>
                          <a:latin typeface="Arial Narrow" panose="020B0606020202030204" pitchFamily="34" charset="0"/>
                          <a:ea typeface="Lato" panose="020F0502020204030203" pitchFamily="34" charset="0"/>
                          <a:cs typeface="Lato" panose="020F0502020204030203" pitchFamily="34" charset="0"/>
                        </a:rPr>
                        <a:t>Mechanism of action</a:t>
                      </a:r>
                    </a:p>
                  </a:txBody>
                  <a:tcPr anchor="ct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thrombin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4572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b="1" noProof="0" dirty="0">
                          <a:solidFill>
                            <a:schemeClr val="tx1"/>
                          </a:solidFill>
                          <a:latin typeface="Arial Narrow" panose="020B0606020202030204" pitchFamily="34" charset="0"/>
                          <a:ea typeface="Lato" panose="020F0502020204030203" pitchFamily="34" charset="0"/>
                          <a:cs typeface="Lato" panose="020F0502020204030203" pitchFamily="34" charset="0"/>
                        </a:rPr>
                        <a:t>Oral bioavailability</a:t>
                      </a:r>
                    </a:p>
                  </a:txBody>
                  <a:tcPr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62%</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80-100%</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Pro-drug</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3"/>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Food effect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b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05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(needs to be taken with food)</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4"/>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Renal clearance</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~27%</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a:solidFill>
                            <a:schemeClr val="tx1"/>
                          </a:solidFill>
                          <a:effectLst/>
                          <a:latin typeface="Arial Narrow" panose="020B0606020202030204" pitchFamily="34" charset="0"/>
                          <a:ea typeface="Lato" panose="020F0502020204030203" pitchFamily="34" charset="0"/>
                          <a:cs typeface="Lato" panose="020F0502020204030203" pitchFamily="34" charset="0"/>
                        </a:rPr>
                        <a:t>36%</a:t>
                      </a:r>
                      <a:r>
                        <a:rPr lang="en-CA" sz="1800" b="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5"/>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Mean half-life (t</a:t>
                      </a:r>
                      <a:r>
                        <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0"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h</a:t>
                      </a:r>
                      <a:endPar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11-17h</a:t>
                      </a:r>
                      <a:endParaRPr lang="en-CA" sz="1800" b="0" baseline="30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10-14h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5-13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6"/>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T</a:t>
                      </a:r>
                      <a:r>
                        <a:rPr lang="en-CA" sz="1800" b="1" kern="1600" baseline="-250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max</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3-4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0.5-2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2-4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87147477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Recommended daily dose</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 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150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60 mg QD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QD</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856605251"/>
                  </a:ext>
                </a:extLst>
              </a:tr>
            </a:tbl>
          </a:graphicData>
        </a:graphic>
      </p:graphicFrame>
      <p:sp>
        <p:nvSpPr>
          <p:cNvPr id="70" name="Text Box 3">
            <a:extLst>
              <a:ext uri="{FF2B5EF4-FFF2-40B4-BE49-F238E27FC236}">
                <a16:creationId xmlns:a16="http://schemas.microsoft.com/office/drawing/2014/main" id="{B729AB71-B80D-4438-BDFD-6E8595403486}"/>
              </a:ext>
            </a:extLst>
          </p:cNvPr>
          <p:cNvSpPr txBox="1">
            <a:spLocks noChangeArrowheads="1"/>
          </p:cNvSpPr>
          <p:nvPr/>
        </p:nvSpPr>
        <p:spPr bwMode="auto">
          <a:xfrm>
            <a:off x="146654" y="6271537"/>
            <a:ext cx="4341263" cy="70788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June 16,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July 20, 2015.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November</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2, 2016.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71" name="Date Placeholder 3">
            <a:extLst>
              <a:ext uri="{FF2B5EF4-FFF2-40B4-BE49-F238E27FC236}">
                <a16:creationId xmlns:a16="http://schemas.microsoft.com/office/drawing/2014/main" id="{2265A662-E06D-43F0-BE69-511E9191F377}"/>
              </a:ext>
            </a:extLst>
          </p:cNvPr>
          <p:cNvSpPr txBox="1">
            <a:spLocks/>
          </p:cNvSpPr>
          <p:nvPr/>
        </p:nvSpPr>
        <p:spPr>
          <a:xfrm>
            <a:off x="3911335" y="6487579"/>
            <a:ext cx="4583374" cy="356802"/>
          </a:xfrm>
          <a:prstGeom prst="rect">
            <a:avLst/>
          </a:prstGeom>
        </p:spPr>
        <p:txBody>
          <a:bodyPr vert="horz" lIns="91440" tIns="45720" rIns="91440" bIns="45720" rtlCol="0" anchor="ctr"/>
          <a:lstStyle>
            <a:lvl1pPr>
              <a:defRPr sz="9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000" b="1"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Rivaroxaban is 66% renally cleared and its active metabolite is 36% renally cleared</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a-DK" sz="10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endParaRPr>
          </a:p>
        </p:txBody>
      </p:sp>
      <p:pic>
        <p:nvPicPr>
          <p:cNvPr id="72" name="Picture 71" descr="A close up of a sign&#10;&#10;Description automatically generated">
            <a:extLst>
              <a:ext uri="{FF2B5EF4-FFF2-40B4-BE49-F238E27FC236}">
                <a16:creationId xmlns:a16="http://schemas.microsoft.com/office/drawing/2014/main" id="{41158BCF-0002-4559-846F-BC723BDCA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sp>
        <p:nvSpPr>
          <p:cNvPr id="10" name="Rectangle 9">
            <a:extLst>
              <a:ext uri="{FF2B5EF4-FFF2-40B4-BE49-F238E27FC236}">
                <a16:creationId xmlns:a16="http://schemas.microsoft.com/office/drawing/2014/main" id="{D08C93BA-2DDF-4E8F-9EDD-F2CE4F1AF96B}"/>
              </a:ext>
            </a:extLst>
          </p:cNvPr>
          <p:cNvSpPr/>
          <p:nvPr/>
        </p:nvSpPr>
        <p:spPr>
          <a:xfrm>
            <a:off x="218562" y="4126692"/>
            <a:ext cx="8778239" cy="393405"/>
          </a:xfrm>
          <a:prstGeom prst="rect">
            <a:avLst/>
          </a:prstGeom>
          <a:noFill/>
          <a:ln w="38100">
            <a:solidFill>
              <a:srgbClr val="13A985"/>
            </a:solidFill>
          </a:ln>
          <a:effectLst>
            <a:glow rad="63500">
              <a:srgbClr val="63C3A8">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19954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45514"/>
            <a:ext cx="6626225"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Total Drug Exposure (AUC) with Declining Renal Function</a:t>
            </a:r>
          </a:p>
        </p:txBody>
      </p:sp>
      <p:pic>
        <p:nvPicPr>
          <p:cNvPr id="72" name="Picture 71" descr="A close up of a sign&#10;&#10;Description automatically generated">
            <a:extLst>
              <a:ext uri="{FF2B5EF4-FFF2-40B4-BE49-F238E27FC236}">
                <a16:creationId xmlns:a16="http://schemas.microsoft.com/office/drawing/2014/main" id="{41158BCF-0002-4559-846F-BC723BDCA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pic>
        <p:nvPicPr>
          <p:cNvPr id="3" name="Picture 2">
            <a:extLst>
              <a:ext uri="{FF2B5EF4-FFF2-40B4-BE49-F238E27FC236}">
                <a16:creationId xmlns:a16="http://schemas.microsoft.com/office/drawing/2014/main" id="{2EF6791E-1760-4595-A24F-94C6719D2246}"/>
              </a:ext>
            </a:extLst>
          </p:cNvPr>
          <p:cNvPicPr>
            <a:picLocks noChangeAspect="1"/>
          </p:cNvPicPr>
          <p:nvPr/>
        </p:nvPicPr>
        <p:blipFill>
          <a:blip r:embed="rId5"/>
          <a:stretch>
            <a:fillRect/>
          </a:stretch>
        </p:blipFill>
        <p:spPr>
          <a:xfrm>
            <a:off x="295867" y="1500470"/>
            <a:ext cx="8384100" cy="4040249"/>
          </a:xfrm>
          <a:prstGeom prst="rect">
            <a:avLst/>
          </a:prstGeom>
        </p:spPr>
      </p:pic>
      <p:sp>
        <p:nvSpPr>
          <p:cNvPr id="12" name="TextBox 11">
            <a:extLst>
              <a:ext uri="{FF2B5EF4-FFF2-40B4-BE49-F238E27FC236}">
                <a16:creationId xmlns:a16="http://schemas.microsoft.com/office/drawing/2014/main" id="{0EBAF6B3-A026-4BC0-BEF8-BD6F94EC3057}"/>
              </a:ext>
            </a:extLst>
          </p:cNvPr>
          <p:cNvSpPr txBox="1"/>
          <p:nvPr/>
        </p:nvSpPr>
        <p:spPr>
          <a:xfrm>
            <a:off x="1388563" y="1864856"/>
            <a:ext cx="748673" cy="215444"/>
          </a:xfrm>
          <a:prstGeom prst="rect">
            <a:avLst/>
          </a:prstGeom>
          <a:noFill/>
        </p:spPr>
        <p:txBody>
          <a:bodyPr wrap="square" lIns="0" tIns="0" rIns="0" bIns="0" rtlCol="0">
            <a:spAutoFit/>
          </a:bodyPr>
          <a:lstStyle/>
          <a:p>
            <a:pPr algn="ctr" defTabSz="914400"/>
            <a:r>
              <a:rPr lang="en-US" sz="1400" b="1" dirty="0">
                <a:solidFill>
                  <a:schemeClr val="tx1">
                    <a:lumMod val="85000"/>
                    <a:lumOff val="15000"/>
                  </a:schemeClr>
                </a:solidFill>
                <a:latin typeface="Arial Narrow" panose="020B0606020202030204" pitchFamily="34" charset="0"/>
                <a:cs typeface="Arial" panose="020B0604020202020204" pitchFamily="34" charset="0"/>
              </a:rPr>
              <a:t>CL</a:t>
            </a:r>
            <a:r>
              <a:rPr lang="en-US" sz="1400" b="1" baseline="-25000" dirty="0">
                <a:solidFill>
                  <a:schemeClr val="tx1">
                    <a:lumMod val="85000"/>
                    <a:lumOff val="15000"/>
                  </a:schemeClr>
                </a:solidFill>
                <a:latin typeface="Arial Narrow" panose="020B0606020202030204" pitchFamily="34" charset="0"/>
                <a:cs typeface="Arial" panose="020B0604020202020204" pitchFamily="34" charset="0"/>
              </a:rPr>
              <a:t>R</a:t>
            </a:r>
            <a:r>
              <a:rPr lang="en-US" sz="1400" b="1" dirty="0">
                <a:solidFill>
                  <a:schemeClr val="tx1">
                    <a:lumMod val="85000"/>
                    <a:lumOff val="15000"/>
                  </a:schemeClr>
                </a:solidFill>
                <a:latin typeface="Arial Narrow" panose="020B0606020202030204" pitchFamily="34" charset="0"/>
                <a:cs typeface="Arial" panose="020B0604020202020204" pitchFamily="34" charset="0"/>
              </a:rPr>
              <a:t>27%</a:t>
            </a:r>
          </a:p>
        </p:txBody>
      </p:sp>
      <p:sp>
        <p:nvSpPr>
          <p:cNvPr id="13" name="TextBox 12">
            <a:extLst>
              <a:ext uri="{FF2B5EF4-FFF2-40B4-BE49-F238E27FC236}">
                <a16:creationId xmlns:a16="http://schemas.microsoft.com/office/drawing/2014/main" id="{EABDD695-B332-4A78-A7E8-C0AFAC0A6E00}"/>
              </a:ext>
            </a:extLst>
          </p:cNvPr>
          <p:cNvSpPr txBox="1"/>
          <p:nvPr/>
        </p:nvSpPr>
        <p:spPr>
          <a:xfrm>
            <a:off x="3529719" y="1858880"/>
            <a:ext cx="686969" cy="215444"/>
          </a:xfrm>
          <a:prstGeom prst="rect">
            <a:avLst/>
          </a:prstGeom>
          <a:noFill/>
        </p:spPr>
        <p:txBody>
          <a:bodyPr wrap="square" lIns="0" tIns="0" rIns="0" bIns="0" rtlCol="0">
            <a:spAutoFit/>
          </a:bodyPr>
          <a:lstStyle/>
          <a:p>
            <a:pPr algn="ctr" defTabSz="914400"/>
            <a:r>
              <a:rPr lang="en-US" sz="1400" b="1" dirty="0">
                <a:solidFill>
                  <a:schemeClr val="tx1">
                    <a:lumMod val="85000"/>
                    <a:lumOff val="15000"/>
                  </a:schemeClr>
                </a:solidFill>
                <a:latin typeface="Arial Narrow" panose="020B0606020202030204" pitchFamily="34" charset="0"/>
                <a:cs typeface="Arial" panose="020B0604020202020204" pitchFamily="34" charset="0"/>
              </a:rPr>
              <a:t>CL</a:t>
            </a:r>
            <a:r>
              <a:rPr lang="en-US" sz="1400" b="1" baseline="-25000" dirty="0">
                <a:solidFill>
                  <a:schemeClr val="tx1">
                    <a:lumMod val="85000"/>
                    <a:lumOff val="15000"/>
                  </a:schemeClr>
                </a:solidFill>
                <a:latin typeface="Arial Narrow" panose="020B0606020202030204" pitchFamily="34" charset="0"/>
                <a:cs typeface="Arial" panose="020B0604020202020204" pitchFamily="34" charset="0"/>
              </a:rPr>
              <a:t>R</a:t>
            </a:r>
            <a:r>
              <a:rPr lang="en-US" sz="1400" b="1" dirty="0">
                <a:solidFill>
                  <a:schemeClr val="tx1">
                    <a:lumMod val="85000"/>
                    <a:lumOff val="15000"/>
                  </a:schemeClr>
                </a:solidFill>
                <a:latin typeface="Arial Narrow" panose="020B0606020202030204" pitchFamily="34" charset="0"/>
                <a:cs typeface="Arial" panose="020B0604020202020204" pitchFamily="34" charset="0"/>
              </a:rPr>
              <a:t>85%</a:t>
            </a:r>
          </a:p>
        </p:txBody>
      </p:sp>
      <p:sp>
        <p:nvSpPr>
          <p:cNvPr id="14" name="TextBox 13">
            <a:extLst>
              <a:ext uri="{FF2B5EF4-FFF2-40B4-BE49-F238E27FC236}">
                <a16:creationId xmlns:a16="http://schemas.microsoft.com/office/drawing/2014/main" id="{29629A0B-207D-4CE5-86A4-5C15D4631A98}"/>
              </a:ext>
            </a:extLst>
          </p:cNvPr>
          <p:cNvSpPr txBox="1"/>
          <p:nvPr/>
        </p:nvSpPr>
        <p:spPr>
          <a:xfrm>
            <a:off x="5560716" y="1864856"/>
            <a:ext cx="635614" cy="215444"/>
          </a:xfrm>
          <a:prstGeom prst="rect">
            <a:avLst/>
          </a:prstGeom>
          <a:noFill/>
        </p:spPr>
        <p:txBody>
          <a:bodyPr wrap="square" lIns="0" tIns="0" rIns="0" bIns="0" rtlCol="0">
            <a:spAutoFit/>
          </a:bodyPr>
          <a:lstStyle/>
          <a:p>
            <a:pPr algn="ctr" defTabSz="914400"/>
            <a:r>
              <a:rPr lang="en-US" sz="1400" b="1" dirty="0">
                <a:solidFill>
                  <a:schemeClr val="tx1">
                    <a:lumMod val="85000"/>
                    <a:lumOff val="15000"/>
                  </a:schemeClr>
                </a:solidFill>
                <a:latin typeface="Arial Narrow" panose="020B0606020202030204" pitchFamily="34" charset="0"/>
                <a:cs typeface="Arial" panose="020B0604020202020204" pitchFamily="34" charset="0"/>
              </a:rPr>
              <a:t>CL</a:t>
            </a:r>
            <a:r>
              <a:rPr lang="en-US" sz="1400" b="1" baseline="-25000" dirty="0">
                <a:solidFill>
                  <a:schemeClr val="tx1">
                    <a:lumMod val="85000"/>
                    <a:lumOff val="15000"/>
                  </a:schemeClr>
                </a:solidFill>
                <a:latin typeface="Arial Narrow" panose="020B0606020202030204" pitchFamily="34" charset="0"/>
                <a:cs typeface="Arial" panose="020B0604020202020204" pitchFamily="34" charset="0"/>
              </a:rPr>
              <a:t>R</a:t>
            </a:r>
            <a:r>
              <a:rPr lang="en-US" sz="1400" b="1" dirty="0">
                <a:solidFill>
                  <a:schemeClr val="tx1">
                    <a:lumMod val="85000"/>
                    <a:lumOff val="15000"/>
                  </a:schemeClr>
                </a:solidFill>
                <a:latin typeface="Arial Narrow" panose="020B0606020202030204" pitchFamily="34" charset="0"/>
                <a:cs typeface="Arial" panose="020B0604020202020204" pitchFamily="34" charset="0"/>
              </a:rPr>
              <a:t>50%</a:t>
            </a:r>
          </a:p>
        </p:txBody>
      </p:sp>
      <p:sp>
        <p:nvSpPr>
          <p:cNvPr id="16" name="TextBox 15">
            <a:extLst>
              <a:ext uri="{FF2B5EF4-FFF2-40B4-BE49-F238E27FC236}">
                <a16:creationId xmlns:a16="http://schemas.microsoft.com/office/drawing/2014/main" id="{6EC18B5A-1102-47DF-9FFB-27BA50599A57}"/>
              </a:ext>
            </a:extLst>
          </p:cNvPr>
          <p:cNvSpPr txBox="1"/>
          <p:nvPr/>
        </p:nvSpPr>
        <p:spPr>
          <a:xfrm>
            <a:off x="7540358" y="1864856"/>
            <a:ext cx="657295" cy="215444"/>
          </a:xfrm>
          <a:prstGeom prst="rect">
            <a:avLst/>
          </a:prstGeom>
          <a:noFill/>
        </p:spPr>
        <p:txBody>
          <a:bodyPr wrap="square" lIns="0" tIns="0" rIns="0" bIns="0" rtlCol="0">
            <a:spAutoFit/>
          </a:bodyPr>
          <a:lstStyle/>
          <a:p>
            <a:pPr algn="ctr" defTabSz="914400"/>
            <a:r>
              <a:rPr lang="en-US" sz="1400" b="1" dirty="0">
                <a:solidFill>
                  <a:schemeClr val="tx1">
                    <a:lumMod val="85000"/>
                    <a:lumOff val="15000"/>
                  </a:schemeClr>
                </a:solidFill>
                <a:latin typeface="Arial Narrow" panose="020B0606020202030204" pitchFamily="34" charset="0"/>
                <a:cs typeface="Arial" panose="020B0604020202020204" pitchFamily="34" charset="0"/>
              </a:rPr>
              <a:t>CL</a:t>
            </a:r>
            <a:r>
              <a:rPr lang="en-US" sz="1400" b="1" baseline="-25000" dirty="0">
                <a:solidFill>
                  <a:schemeClr val="tx1">
                    <a:lumMod val="85000"/>
                    <a:lumOff val="15000"/>
                  </a:schemeClr>
                </a:solidFill>
                <a:latin typeface="Arial Narrow" panose="020B0606020202030204" pitchFamily="34" charset="0"/>
                <a:cs typeface="Arial" panose="020B0604020202020204" pitchFamily="34" charset="0"/>
              </a:rPr>
              <a:t>R</a:t>
            </a:r>
            <a:r>
              <a:rPr lang="en-US" sz="1400" b="1" dirty="0">
                <a:solidFill>
                  <a:schemeClr val="tx1">
                    <a:lumMod val="85000"/>
                    <a:lumOff val="15000"/>
                  </a:schemeClr>
                </a:solidFill>
                <a:latin typeface="Arial Narrow" panose="020B0606020202030204" pitchFamily="34" charset="0"/>
                <a:cs typeface="Arial" panose="020B0604020202020204" pitchFamily="34" charset="0"/>
              </a:rPr>
              <a:t>33%</a:t>
            </a:r>
          </a:p>
        </p:txBody>
      </p:sp>
      <p:cxnSp>
        <p:nvCxnSpPr>
          <p:cNvPr id="17" name="Straight Connector 16">
            <a:extLst>
              <a:ext uri="{FF2B5EF4-FFF2-40B4-BE49-F238E27FC236}">
                <a16:creationId xmlns:a16="http://schemas.microsoft.com/office/drawing/2014/main" id="{687A4282-ADA9-42AC-8033-73FD13464296}"/>
              </a:ext>
            </a:extLst>
          </p:cNvPr>
          <p:cNvCxnSpPr/>
          <p:nvPr/>
        </p:nvCxnSpPr>
        <p:spPr>
          <a:xfrm>
            <a:off x="843746" y="4420001"/>
            <a:ext cx="7704000" cy="0"/>
          </a:xfrm>
          <a:prstGeom prst="line">
            <a:avLst/>
          </a:prstGeom>
          <a:ln>
            <a:solidFill>
              <a:schemeClr val="tx1">
                <a:lumMod val="65000"/>
                <a:lumOff val="35000"/>
              </a:schemeClr>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2A1F8A17-D3B7-4E60-BC06-C85185799CE9}"/>
              </a:ext>
            </a:extLst>
          </p:cNvPr>
          <p:cNvSpPr txBox="1"/>
          <p:nvPr/>
        </p:nvSpPr>
        <p:spPr>
          <a:xfrm>
            <a:off x="0" y="5604812"/>
            <a:ext cx="9144000" cy="523174"/>
          </a:xfrm>
          <a:prstGeom prst="rect">
            <a:avLst/>
          </a:prstGeom>
          <a:noFill/>
        </p:spPr>
        <p:txBody>
          <a:bodyPr wrap="square" lIns="91392" tIns="45697" rIns="91392" bIns="45697" rtlCol="0">
            <a:spAutoFit/>
          </a:bodyPr>
          <a:lstStyle/>
          <a:p>
            <a:pPr algn="ctr"/>
            <a:r>
              <a:rPr lang="en-US" sz="1400" b="1" dirty="0">
                <a:solidFill>
                  <a:schemeClr val="tx1">
                    <a:lumMod val="85000"/>
                    <a:lumOff val="15000"/>
                  </a:schemeClr>
                </a:solidFill>
                <a:latin typeface="Arial Narrow" panose="020B0606020202030204" pitchFamily="34" charset="0"/>
              </a:rPr>
              <a:t>Normal Renal Function: ≥80 </a:t>
            </a:r>
            <a:r>
              <a:rPr lang="en-US" sz="1400" b="1" dirty="0" err="1">
                <a:solidFill>
                  <a:schemeClr val="tx1">
                    <a:lumMod val="85000"/>
                    <a:lumOff val="15000"/>
                  </a:schemeClr>
                </a:solidFill>
                <a:latin typeface="Arial Narrow" panose="020B0606020202030204" pitchFamily="34" charset="0"/>
              </a:rPr>
              <a:t>mL</a:t>
            </a:r>
            <a:r>
              <a:rPr lang="en-US" sz="1400" b="1" dirty="0">
                <a:solidFill>
                  <a:schemeClr val="tx1">
                    <a:lumMod val="85000"/>
                    <a:lumOff val="15000"/>
                  </a:schemeClr>
                </a:solidFill>
                <a:latin typeface="Arial Narrow" panose="020B0606020202030204" pitchFamily="34" charset="0"/>
              </a:rPr>
              <a:t>/min; Mild Renal Impairment: 50-79 </a:t>
            </a:r>
            <a:r>
              <a:rPr lang="en-US" sz="1400" b="1" dirty="0" err="1">
                <a:solidFill>
                  <a:schemeClr val="tx1">
                    <a:lumMod val="85000"/>
                    <a:lumOff val="15000"/>
                  </a:schemeClr>
                </a:solidFill>
                <a:latin typeface="Arial Narrow" panose="020B0606020202030204" pitchFamily="34" charset="0"/>
              </a:rPr>
              <a:t>mL</a:t>
            </a:r>
            <a:r>
              <a:rPr lang="en-US" sz="1400" b="1" dirty="0">
                <a:solidFill>
                  <a:schemeClr val="tx1">
                    <a:lumMod val="85000"/>
                    <a:lumOff val="15000"/>
                  </a:schemeClr>
                </a:solidFill>
                <a:latin typeface="Arial Narrow" panose="020B0606020202030204" pitchFamily="34" charset="0"/>
              </a:rPr>
              <a:t>/min </a:t>
            </a:r>
          </a:p>
          <a:p>
            <a:pPr algn="ctr"/>
            <a:r>
              <a:rPr lang="en-US" sz="1400" b="1" dirty="0">
                <a:solidFill>
                  <a:schemeClr val="tx1">
                    <a:lumMod val="85000"/>
                    <a:lumOff val="15000"/>
                  </a:schemeClr>
                </a:solidFill>
                <a:latin typeface="Arial Narrow" panose="020B0606020202030204" pitchFamily="34" charset="0"/>
              </a:rPr>
              <a:t>Moderate Renal Impairment: 30-49 </a:t>
            </a:r>
            <a:r>
              <a:rPr lang="en-US" sz="1400" b="1" dirty="0" err="1">
                <a:solidFill>
                  <a:schemeClr val="tx1">
                    <a:lumMod val="85000"/>
                    <a:lumOff val="15000"/>
                  </a:schemeClr>
                </a:solidFill>
                <a:latin typeface="Arial Narrow" panose="020B0606020202030204" pitchFamily="34" charset="0"/>
              </a:rPr>
              <a:t>mL</a:t>
            </a:r>
            <a:r>
              <a:rPr lang="en-US" sz="1400" b="1" dirty="0">
                <a:solidFill>
                  <a:schemeClr val="tx1">
                    <a:lumMod val="85000"/>
                    <a:lumOff val="15000"/>
                  </a:schemeClr>
                </a:solidFill>
                <a:latin typeface="Arial Narrow" panose="020B0606020202030204" pitchFamily="34" charset="0"/>
              </a:rPr>
              <a:t>/min; Severe Renal Impairment: &lt;30 </a:t>
            </a:r>
            <a:r>
              <a:rPr lang="en-US" sz="1400" b="1" dirty="0" err="1">
                <a:solidFill>
                  <a:schemeClr val="tx1">
                    <a:lumMod val="85000"/>
                    <a:lumOff val="15000"/>
                  </a:schemeClr>
                </a:solidFill>
                <a:latin typeface="Arial Narrow" panose="020B0606020202030204" pitchFamily="34" charset="0"/>
              </a:rPr>
              <a:t>mL</a:t>
            </a:r>
            <a:r>
              <a:rPr lang="en-US" sz="1400" b="1" dirty="0">
                <a:solidFill>
                  <a:schemeClr val="tx1">
                    <a:lumMod val="85000"/>
                    <a:lumOff val="15000"/>
                  </a:schemeClr>
                </a:solidFill>
                <a:latin typeface="Arial Narrow" panose="020B0606020202030204" pitchFamily="34" charset="0"/>
              </a:rPr>
              <a:t>/min </a:t>
            </a:r>
          </a:p>
        </p:txBody>
      </p:sp>
      <p:sp>
        <p:nvSpPr>
          <p:cNvPr id="20" name="Text Box 3">
            <a:extLst>
              <a:ext uri="{FF2B5EF4-FFF2-40B4-BE49-F238E27FC236}">
                <a16:creationId xmlns:a16="http://schemas.microsoft.com/office/drawing/2014/main" id="{1077E781-A327-41E8-BA68-72289025015B}"/>
              </a:ext>
            </a:extLst>
          </p:cNvPr>
          <p:cNvSpPr txBox="1">
            <a:spLocks noChangeArrowheads="1"/>
          </p:cNvSpPr>
          <p:nvPr/>
        </p:nvSpPr>
        <p:spPr bwMode="auto">
          <a:xfrm>
            <a:off x="146655" y="6249392"/>
            <a:ext cx="6558946" cy="646331"/>
          </a:xfrm>
          <a:prstGeom prst="rect">
            <a:avLst/>
          </a:prstGeom>
          <a:noFill/>
          <a:ln w="9525">
            <a:noFill/>
            <a:miter lim="800000"/>
            <a:headEnd/>
            <a:tailEnd/>
          </a:ln>
        </p:spPr>
        <p:txBody>
          <a:bodyPr wrap="square">
            <a:spAutoFit/>
          </a:bodyPr>
          <a:lstStyle/>
          <a:p>
            <a:pPr marL="228600" indent="-228600">
              <a:buAutoNum type="arabicPeriod"/>
              <a:defRPr/>
            </a:pPr>
            <a:r>
              <a:rPr lang="en-US" sz="900" dirty="0">
                <a:solidFill>
                  <a:schemeClr val="bg1"/>
                </a:solidFill>
                <a:latin typeface="Arial Narrow" panose="020B0606020202030204" pitchFamily="34" charset="0"/>
                <a:cs typeface="Century Gothic"/>
              </a:rPr>
              <a:t>Apixaban (Eliquis) Product Monograph. Bristol-Meyers Squibb Canada; </a:t>
            </a:r>
          </a:p>
          <a:p>
            <a:pPr marL="228600" indent="-228600">
              <a:buAutoNum type="arabicPeriod"/>
              <a:defRPr/>
            </a:pPr>
            <a:r>
              <a:rPr lang="en-US" sz="900" dirty="0">
                <a:solidFill>
                  <a:schemeClr val="bg1"/>
                </a:solidFill>
                <a:latin typeface="Arial Narrow" panose="020B0606020202030204" pitchFamily="34" charset="0"/>
                <a:cs typeface="Century Gothic"/>
              </a:rPr>
              <a:t>Dabigatran (Pradaxa) Product Monograph. Boehringer Ingelheim Canada Ltd.; </a:t>
            </a:r>
          </a:p>
          <a:p>
            <a:pPr marL="228600" indent="-228600">
              <a:buAutoNum type="arabicPeriod"/>
              <a:defRPr/>
            </a:pPr>
            <a:r>
              <a:rPr lang="en-CA" sz="900" dirty="0" err="1">
                <a:solidFill>
                  <a:schemeClr val="bg1"/>
                </a:solidFill>
                <a:latin typeface="Arial Narrow" panose="020B0606020202030204" pitchFamily="34" charset="0"/>
              </a:rPr>
              <a:t>Edoxaban</a:t>
            </a:r>
            <a:r>
              <a:rPr lang="en-CA" sz="900" dirty="0">
                <a:solidFill>
                  <a:schemeClr val="bg1"/>
                </a:solidFill>
                <a:latin typeface="Arial Narrow" panose="020B0606020202030204" pitchFamily="34" charset="0"/>
              </a:rPr>
              <a:t> (</a:t>
            </a:r>
            <a:r>
              <a:rPr lang="en-CA" sz="900" dirty="0" err="1">
                <a:solidFill>
                  <a:schemeClr val="bg1"/>
                </a:solidFill>
                <a:latin typeface="Arial Narrow" panose="020B0606020202030204" pitchFamily="34" charset="0"/>
              </a:rPr>
              <a:t>Lixiana</a:t>
            </a:r>
            <a:r>
              <a:rPr lang="en-CA" sz="900" dirty="0">
                <a:solidFill>
                  <a:schemeClr val="bg1"/>
                </a:solidFill>
                <a:latin typeface="Arial Narrow" panose="020B0606020202030204" pitchFamily="34" charset="0"/>
              </a:rPr>
              <a:t>) Product Monograph. Progress Therapeutics; </a:t>
            </a:r>
          </a:p>
          <a:p>
            <a:pPr marL="228600" indent="-228600">
              <a:buAutoNum type="arabicPeriod"/>
              <a:defRPr/>
            </a:pPr>
            <a:r>
              <a:rPr lang="en-US" sz="900" dirty="0">
                <a:solidFill>
                  <a:schemeClr val="bg1"/>
                </a:solidFill>
                <a:latin typeface="Arial Narrow" panose="020B0606020202030204" pitchFamily="34" charset="0"/>
                <a:cs typeface="Century Gothic"/>
              </a:rPr>
              <a:t>Rivaroxaban (Xarelto) Product Monograph. Bayer Inc.</a:t>
            </a:r>
            <a:endParaRPr lang="en-US" sz="9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1263897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Considerations for Dosing of DOACs</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146654" y="6265550"/>
            <a:ext cx="4341263" cy="70788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pic>
        <p:nvPicPr>
          <p:cNvPr id="3" name="Picture 2">
            <a:extLst>
              <a:ext uri="{FF2B5EF4-FFF2-40B4-BE49-F238E27FC236}">
                <a16:creationId xmlns:a16="http://schemas.microsoft.com/office/drawing/2014/main" id="{A46EF65F-7464-4A83-90D4-B03B780715B6}"/>
              </a:ext>
            </a:extLst>
          </p:cNvPr>
          <p:cNvPicPr>
            <a:picLocks noChangeAspect="1"/>
          </p:cNvPicPr>
          <p:nvPr/>
        </p:nvPicPr>
        <p:blipFill>
          <a:blip r:embed="rId5"/>
          <a:stretch>
            <a:fillRect/>
          </a:stretch>
        </p:blipFill>
        <p:spPr>
          <a:xfrm>
            <a:off x="631198" y="1177486"/>
            <a:ext cx="8130364" cy="46451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5609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2803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Reviewing the Data: Apixaban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2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Outcomes in ARISTOTLE According to Renal Function</a:t>
            </a:r>
            <a:endParaRPr kumimoji="0" lang="en-US" sz="22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110538" y="208927"/>
            <a:ext cx="1871538" cy="827141"/>
          </a:xfrm>
          <a:prstGeom prst="rect">
            <a:avLst/>
          </a:prstGeom>
        </p:spPr>
      </p:pic>
      <p:sp>
        <p:nvSpPr>
          <p:cNvPr id="20" name="Text Box 84">
            <a:extLst>
              <a:ext uri="{FF2B5EF4-FFF2-40B4-BE49-F238E27FC236}">
                <a16:creationId xmlns:a16="http://schemas.microsoft.com/office/drawing/2014/main" id="{2F52E59A-957A-46E9-A39C-F27239CD9560}"/>
              </a:ext>
            </a:extLst>
          </p:cNvPr>
          <p:cNvSpPr txBox="1">
            <a:spLocks noChangeArrowheads="1"/>
          </p:cNvSpPr>
          <p:nvPr/>
        </p:nvSpPr>
        <p:spPr bwMode="auto">
          <a:xfrm>
            <a:off x="5044879" y="5892344"/>
            <a:ext cx="1336333" cy="440084"/>
          </a:xfrm>
          <a:prstGeom prst="roundRect">
            <a:avLst>
              <a:gd name="adj" fmla="val 0"/>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fr-CA" sz="1400" b="1" i="0" u="none" strike="noStrike" kern="0" cap="none" spc="0" normalizeH="0" baseline="0" noProof="0" dirty="0" err="1">
                <a:ln>
                  <a:noFill/>
                </a:ln>
                <a:solidFill>
                  <a:srgbClr val="00BF96"/>
                </a:solidFill>
                <a:effectLst/>
                <a:uLnTx/>
                <a:uFillTx/>
                <a:latin typeface="Arial Narrow" panose="020B0606020202030204" pitchFamily="34" charset="0"/>
                <a:ea typeface="Lato" panose="020F0502020204030203" pitchFamily="34" charset="0"/>
                <a:cs typeface="Lato" panose="020F0502020204030203" pitchFamily="34" charset="0"/>
              </a:rPr>
              <a:t>Apixaban</a:t>
            </a:r>
            <a:r>
              <a:rPr kumimoji="0" lang="fr-CA" sz="1400" b="1" i="0" u="none" strike="noStrike" kern="0" cap="none" spc="0" normalizeH="0" baseline="0" noProof="0" dirty="0">
                <a:ln>
                  <a:noFill/>
                </a:ln>
                <a:solidFill>
                  <a:srgbClr val="00BF96"/>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CA" sz="1400" b="1" i="0" u="none" strike="noStrike" kern="0" cap="none" spc="0" normalizeH="0" baseline="0" noProof="0" dirty="0" err="1">
                <a:ln>
                  <a:noFill/>
                </a:ln>
                <a:solidFill>
                  <a:srgbClr val="00BF96"/>
                </a:solidFill>
                <a:effectLst/>
                <a:uLnTx/>
                <a:uFillTx/>
                <a:latin typeface="Arial Narrow" panose="020B0606020202030204" pitchFamily="34" charset="0"/>
                <a:ea typeface="Lato" panose="020F0502020204030203" pitchFamily="34" charset="0"/>
                <a:cs typeface="Lato" panose="020F0502020204030203" pitchFamily="34" charset="0"/>
              </a:rPr>
              <a:t>better</a:t>
            </a:r>
            <a:endParaRPr kumimoji="0" lang="fr-CA" sz="1400" b="1" i="0" u="none" strike="noStrike" kern="0" cap="none" spc="0" normalizeH="0" baseline="0" noProof="0" dirty="0">
              <a:ln>
                <a:noFill/>
              </a:ln>
              <a:solidFill>
                <a:srgbClr val="00BF96"/>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
        <p:nvSpPr>
          <p:cNvPr id="21" name="Text Box 84">
            <a:extLst>
              <a:ext uri="{FF2B5EF4-FFF2-40B4-BE49-F238E27FC236}">
                <a16:creationId xmlns:a16="http://schemas.microsoft.com/office/drawing/2014/main" id="{29757FDB-279B-485E-8836-502F209D06A9}"/>
              </a:ext>
            </a:extLst>
          </p:cNvPr>
          <p:cNvSpPr txBox="1">
            <a:spLocks noChangeArrowheads="1"/>
          </p:cNvSpPr>
          <p:nvPr/>
        </p:nvSpPr>
        <p:spPr bwMode="auto">
          <a:xfrm>
            <a:off x="6583904" y="5888871"/>
            <a:ext cx="1155700" cy="440084"/>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a:ln>
                  <a:noFill/>
                </a:ln>
                <a:solidFill>
                  <a:srgbClr val="424242"/>
                </a:solidFill>
                <a:effectLst/>
                <a:uLnTx/>
                <a:uFillTx/>
                <a:latin typeface="Arial Narrow" panose="020B0606020202030204" pitchFamily="34" charset="0"/>
                <a:ea typeface="Lato" panose="020F0502020204030203" pitchFamily="34" charset="0"/>
                <a:cs typeface="Lato" panose="020F0502020204030203" pitchFamily="34" charset="0"/>
              </a:rPr>
              <a:t>Warfarin better</a:t>
            </a:r>
          </a:p>
        </p:txBody>
      </p:sp>
      <p:sp>
        <p:nvSpPr>
          <p:cNvPr id="22" name="Rectangle 21">
            <a:extLst>
              <a:ext uri="{FF2B5EF4-FFF2-40B4-BE49-F238E27FC236}">
                <a16:creationId xmlns:a16="http://schemas.microsoft.com/office/drawing/2014/main" id="{780DDE8E-285D-44D3-86D2-C5C7A48CAB9A}"/>
              </a:ext>
            </a:extLst>
          </p:cNvPr>
          <p:cNvSpPr/>
          <p:nvPr/>
        </p:nvSpPr>
        <p:spPr>
          <a:xfrm>
            <a:off x="307450" y="5831367"/>
            <a:ext cx="86914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N=7,518 </a:t>
            </a:r>
          </a:p>
        </p:txBody>
      </p:sp>
      <p:sp>
        <p:nvSpPr>
          <p:cNvPr id="23" name="Line 43">
            <a:extLst>
              <a:ext uri="{FF2B5EF4-FFF2-40B4-BE49-F238E27FC236}">
                <a16:creationId xmlns:a16="http://schemas.microsoft.com/office/drawing/2014/main" id="{C8A9981B-580D-475B-A51B-BB544B600AB7}"/>
              </a:ext>
            </a:extLst>
          </p:cNvPr>
          <p:cNvSpPr>
            <a:spLocks noChangeShapeType="1"/>
          </p:cNvSpPr>
          <p:nvPr>
            <p:custDataLst>
              <p:tags r:id="rId1"/>
            </p:custDataLst>
          </p:nvPr>
        </p:nvSpPr>
        <p:spPr bwMode="auto">
          <a:xfrm flipH="1">
            <a:off x="5145965" y="5973260"/>
            <a:ext cx="1188720" cy="0"/>
          </a:xfrm>
          <a:prstGeom prst="line">
            <a:avLst/>
          </a:prstGeom>
          <a:noFill/>
          <a:ln w="25400">
            <a:solidFill>
              <a:srgbClr val="00BF96"/>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24" name="Line 44">
            <a:extLst>
              <a:ext uri="{FF2B5EF4-FFF2-40B4-BE49-F238E27FC236}">
                <a16:creationId xmlns:a16="http://schemas.microsoft.com/office/drawing/2014/main" id="{7917BC77-BA5A-4489-92F7-B539F0E166A0}"/>
              </a:ext>
            </a:extLst>
          </p:cNvPr>
          <p:cNvSpPr>
            <a:spLocks noChangeShapeType="1"/>
          </p:cNvSpPr>
          <p:nvPr>
            <p:custDataLst>
              <p:tags r:id="rId2"/>
            </p:custDataLst>
          </p:nvPr>
        </p:nvSpPr>
        <p:spPr bwMode="auto">
          <a:xfrm>
            <a:off x="6528789" y="5968290"/>
            <a:ext cx="1188720" cy="0"/>
          </a:xfrm>
          <a:prstGeom prst="line">
            <a:avLst/>
          </a:prstGeom>
          <a:noFill/>
          <a:ln w="25400">
            <a:solidFill>
              <a:srgbClr val="424242"/>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graphicFrame>
        <p:nvGraphicFramePr>
          <p:cNvPr id="25" name="Tableau 40">
            <a:extLst>
              <a:ext uri="{FF2B5EF4-FFF2-40B4-BE49-F238E27FC236}">
                <a16:creationId xmlns:a16="http://schemas.microsoft.com/office/drawing/2014/main" id="{D17F1BD1-91A8-49A2-B929-C9A4F4EFCCD1}"/>
              </a:ext>
            </a:extLst>
          </p:cNvPr>
          <p:cNvGraphicFramePr>
            <a:graphicFrameLocks noGrp="1"/>
          </p:cNvGraphicFramePr>
          <p:nvPr/>
        </p:nvGraphicFramePr>
        <p:xfrm>
          <a:off x="201675" y="1468719"/>
          <a:ext cx="8662295" cy="3762841"/>
        </p:xfrm>
        <a:graphic>
          <a:graphicData uri="http://schemas.openxmlformats.org/drawingml/2006/table">
            <a:tbl>
              <a:tblPr>
                <a:effectLst>
                  <a:outerShdw blurRad="50800" dist="38100" dir="2700000" algn="tl" rotWithShape="0">
                    <a:prstClr val="black">
                      <a:alpha val="40000"/>
                    </a:prstClr>
                  </a:outerShdw>
                </a:effectLst>
              </a:tblPr>
              <a:tblGrid>
                <a:gridCol w="2187922">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gridCol w="2225993">
                  <a:extLst>
                    <a:ext uri="{9D8B030D-6E8A-4147-A177-3AD203B41FA5}">
                      <a16:colId xmlns:a16="http://schemas.microsoft.com/office/drawing/2014/main" val="20003"/>
                    </a:ext>
                  </a:extLst>
                </a:gridCol>
                <a:gridCol w="1656092">
                  <a:extLst>
                    <a:ext uri="{9D8B030D-6E8A-4147-A177-3AD203B41FA5}">
                      <a16:colId xmlns:a16="http://schemas.microsoft.com/office/drawing/2014/main" val="20004"/>
                    </a:ext>
                  </a:extLst>
                </a:gridCol>
              </a:tblGrid>
              <a:tr h="447329">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Apixaban</a:t>
                      </a:r>
                      <a:endPar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Warfarin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Hazard Ratio (95% CI)</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P value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9713">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Number of events (%/</a:t>
                      </a:r>
                      <a:r>
                        <a:rPr kumimoji="0" lang="en-CA" altLang="en-US" sz="14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yr</a:t>
                      </a: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713">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kern="1200" cap="none" normalizeH="0" baseline="0" dirty="0">
                          <a:ln>
                            <a:noFill/>
                          </a:ln>
                          <a:solidFill>
                            <a:srgbClr val="13A985"/>
                          </a:solidFill>
                          <a:effectLst/>
                          <a:latin typeface="Arial Narrow" panose="020B0606020202030204" pitchFamily="34" charset="0"/>
                          <a:ea typeface="Lato" panose="020F0502020204030203" pitchFamily="34" charset="0"/>
                          <a:cs typeface="Aharoni" panose="02010803020104030203" pitchFamily="2" charset="-79"/>
                        </a:rPr>
                        <a:t>Stroke / SE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2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2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0.705</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0.99% (70)</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1.12% (79)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977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defRPr/>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&gt;50-80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1.24% (87)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1.69% (116)</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9631">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2.11% (54)</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2.67% (69)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5588">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kern="1200" cap="none" normalizeH="0" baseline="0" dirty="0">
                          <a:ln>
                            <a:noFill/>
                          </a:ln>
                          <a:solidFill>
                            <a:srgbClr val="13A985"/>
                          </a:solidFill>
                          <a:effectLst/>
                          <a:latin typeface="Arial Narrow" panose="020B0606020202030204" pitchFamily="34" charset="0"/>
                          <a:ea typeface="Lato" panose="020F0502020204030203" pitchFamily="34" charset="0"/>
                          <a:cs typeface="Aharoni" panose="02010803020104030203" pitchFamily="2" charset="-79"/>
                        </a:rPr>
                        <a:t>Major bleeding</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CA" sz="1600" dirty="0">
                        <a:solidFill>
                          <a:schemeClr val="tx1">
                            <a:lumMod val="85000"/>
                            <a:lumOff val="15000"/>
                          </a:schemeClr>
                        </a:solidFill>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0.03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1.46% (96)</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1.84% (119)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&gt;50-80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2.45% (157)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3.21% (199)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3.21% (73)</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6.44% (142)</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6" name="Rectangle 31">
            <a:extLst>
              <a:ext uri="{FF2B5EF4-FFF2-40B4-BE49-F238E27FC236}">
                <a16:creationId xmlns:a16="http://schemas.microsoft.com/office/drawing/2014/main" id="{6288E498-AA67-4623-AE32-CCD0DFA45319}"/>
              </a:ext>
            </a:extLst>
          </p:cNvPr>
          <p:cNvSpPr>
            <a:spLocks noChangeArrowheads="1"/>
          </p:cNvSpPr>
          <p:nvPr/>
        </p:nvSpPr>
        <p:spPr bwMode="auto">
          <a:xfrm>
            <a:off x="6287862" y="5767272"/>
            <a:ext cx="246863"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27" name="Rectangle 30">
            <a:extLst>
              <a:ext uri="{FF2B5EF4-FFF2-40B4-BE49-F238E27FC236}">
                <a16:creationId xmlns:a16="http://schemas.microsoft.com/office/drawing/2014/main" id="{96FC67F8-6858-41DA-869D-C9ADF73B728F}"/>
              </a:ext>
            </a:extLst>
          </p:cNvPr>
          <p:cNvSpPr>
            <a:spLocks noChangeArrowheads="1"/>
          </p:cNvSpPr>
          <p:nvPr/>
        </p:nvSpPr>
        <p:spPr bwMode="auto">
          <a:xfrm>
            <a:off x="6912206" y="5767272"/>
            <a:ext cx="176331"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28" name="Rectangle 31">
            <a:extLst>
              <a:ext uri="{FF2B5EF4-FFF2-40B4-BE49-F238E27FC236}">
                <a16:creationId xmlns:a16="http://schemas.microsoft.com/office/drawing/2014/main" id="{86C513EA-A1E6-4D44-8934-117A15EAA004}"/>
              </a:ext>
            </a:extLst>
          </p:cNvPr>
          <p:cNvSpPr>
            <a:spLocks noChangeArrowheads="1"/>
          </p:cNvSpPr>
          <p:nvPr/>
        </p:nvSpPr>
        <p:spPr bwMode="auto">
          <a:xfrm>
            <a:off x="7466018" y="5767272"/>
            <a:ext cx="176331"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29" name="Line 5">
            <a:extLst>
              <a:ext uri="{FF2B5EF4-FFF2-40B4-BE49-F238E27FC236}">
                <a16:creationId xmlns:a16="http://schemas.microsoft.com/office/drawing/2014/main" id="{3C3692C3-0A19-4B3B-BC95-2B17B40D5977}"/>
              </a:ext>
            </a:extLst>
          </p:cNvPr>
          <p:cNvSpPr>
            <a:spLocks noChangeShapeType="1"/>
          </p:cNvSpPr>
          <p:nvPr/>
        </p:nvSpPr>
        <p:spPr bwMode="auto">
          <a:xfrm flipV="1">
            <a:off x="6364752" y="2419328"/>
            <a:ext cx="0" cy="3266193"/>
          </a:xfrm>
          <a:prstGeom prst="line">
            <a:avLst/>
          </a:prstGeom>
          <a:noFill/>
          <a:ln w="12700" algn="ctr">
            <a:solidFill>
              <a:schemeClr val="tx1">
                <a:lumMod val="85000"/>
                <a:lumOff val="15000"/>
              </a:schemeClr>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30" name="Line 27">
            <a:extLst>
              <a:ext uri="{FF2B5EF4-FFF2-40B4-BE49-F238E27FC236}">
                <a16:creationId xmlns:a16="http://schemas.microsoft.com/office/drawing/2014/main" id="{55EB56FD-464F-4626-8F94-244503C3534B}"/>
              </a:ext>
            </a:extLst>
          </p:cNvPr>
          <p:cNvSpPr>
            <a:spLocks noChangeShapeType="1"/>
          </p:cNvSpPr>
          <p:nvPr/>
        </p:nvSpPr>
        <p:spPr bwMode="auto">
          <a:xfrm flipV="1">
            <a:off x="5779578" y="5645044"/>
            <a:ext cx="0" cy="85718"/>
          </a:xfrm>
          <a:prstGeom prst="line">
            <a:avLst/>
          </a:prstGeom>
          <a:noFill/>
          <a:ln w="12700" algn="ctr">
            <a:solidFill>
              <a:srgbClr val="1B1A5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31" name="Line 28">
            <a:extLst>
              <a:ext uri="{FF2B5EF4-FFF2-40B4-BE49-F238E27FC236}">
                <a16:creationId xmlns:a16="http://schemas.microsoft.com/office/drawing/2014/main" id="{C2EB87A3-5055-43DF-AD87-0F621EC5AAE6}"/>
              </a:ext>
            </a:extLst>
          </p:cNvPr>
          <p:cNvSpPr>
            <a:spLocks noChangeShapeType="1"/>
          </p:cNvSpPr>
          <p:nvPr/>
        </p:nvSpPr>
        <p:spPr bwMode="auto">
          <a:xfrm flipH="1" flipV="1">
            <a:off x="6949925" y="5643457"/>
            <a:ext cx="0" cy="84130"/>
          </a:xfrm>
          <a:prstGeom prst="line">
            <a:avLst/>
          </a:prstGeom>
          <a:noFill/>
          <a:ln w="12700" algn="ctr">
            <a:solidFill>
              <a:srgbClr val="1B1A5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32" name="Rectangle 30">
            <a:extLst>
              <a:ext uri="{FF2B5EF4-FFF2-40B4-BE49-F238E27FC236}">
                <a16:creationId xmlns:a16="http://schemas.microsoft.com/office/drawing/2014/main" id="{BEF683E9-7F98-4EE3-BB1C-43873B0A28AF}"/>
              </a:ext>
            </a:extLst>
          </p:cNvPr>
          <p:cNvSpPr>
            <a:spLocks noChangeArrowheads="1"/>
          </p:cNvSpPr>
          <p:nvPr/>
        </p:nvSpPr>
        <p:spPr bwMode="auto">
          <a:xfrm>
            <a:off x="5719002" y="5767272"/>
            <a:ext cx="176331"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33" name="Line 27">
            <a:extLst>
              <a:ext uri="{FF2B5EF4-FFF2-40B4-BE49-F238E27FC236}">
                <a16:creationId xmlns:a16="http://schemas.microsoft.com/office/drawing/2014/main" id="{8D22C3FB-E365-4C62-BCAD-9659C5C5F3FA}"/>
              </a:ext>
            </a:extLst>
          </p:cNvPr>
          <p:cNvSpPr>
            <a:spLocks noChangeShapeType="1"/>
          </p:cNvSpPr>
          <p:nvPr/>
        </p:nvSpPr>
        <p:spPr bwMode="auto">
          <a:xfrm flipV="1">
            <a:off x="7535098" y="5643457"/>
            <a:ext cx="0" cy="85718"/>
          </a:xfrm>
          <a:prstGeom prst="line">
            <a:avLst/>
          </a:prstGeom>
          <a:noFill/>
          <a:ln w="12700" algn="ctr">
            <a:solidFill>
              <a:srgbClr val="1B1A5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34" name="Line 27">
            <a:extLst>
              <a:ext uri="{FF2B5EF4-FFF2-40B4-BE49-F238E27FC236}">
                <a16:creationId xmlns:a16="http://schemas.microsoft.com/office/drawing/2014/main" id="{03F431B9-0E3B-4AFB-8E8E-ECE5DEBB7287}"/>
              </a:ext>
            </a:extLst>
          </p:cNvPr>
          <p:cNvSpPr>
            <a:spLocks noChangeShapeType="1"/>
          </p:cNvSpPr>
          <p:nvPr/>
        </p:nvSpPr>
        <p:spPr bwMode="auto">
          <a:xfrm flipV="1">
            <a:off x="5194405" y="5645044"/>
            <a:ext cx="0" cy="85718"/>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35" name="Rectangle 30">
            <a:extLst>
              <a:ext uri="{FF2B5EF4-FFF2-40B4-BE49-F238E27FC236}">
                <a16:creationId xmlns:a16="http://schemas.microsoft.com/office/drawing/2014/main" id="{767071A8-F18B-4242-B5F1-A225235427C0}"/>
              </a:ext>
            </a:extLst>
          </p:cNvPr>
          <p:cNvSpPr>
            <a:spLocks noChangeArrowheads="1"/>
          </p:cNvSpPr>
          <p:nvPr/>
        </p:nvSpPr>
        <p:spPr bwMode="auto">
          <a:xfrm>
            <a:off x="5094659" y="5767272"/>
            <a:ext cx="246863"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36" name="Line 5">
            <a:extLst>
              <a:ext uri="{FF2B5EF4-FFF2-40B4-BE49-F238E27FC236}">
                <a16:creationId xmlns:a16="http://schemas.microsoft.com/office/drawing/2014/main" id="{977C5A11-EC07-4B76-966F-619ADC2485DF}"/>
              </a:ext>
            </a:extLst>
          </p:cNvPr>
          <p:cNvSpPr>
            <a:spLocks noChangeShapeType="1"/>
          </p:cNvSpPr>
          <p:nvPr/>
        </p:nvSpPr>
        <p:spPr bwMode="auto">
          <a:xfrm rot="5400000" flipV="1">
            <a:off x="6367703" y="4486982"/>
            <a:ext cx="0" cy="2345534"/>
          </a:xfrm>
          <a:prstGeom prst="line">
            <a:avLst/>
          </a:prstGeom>
          <a:noFill/>
          <a:ln w="12700" algn="ctr">
            <a:solidFill>
              <a:srgbClr val="424242"/>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grpSp>
        <p:nvGrpSpPr>
          <p:cNvPr id="37" name="Grouper 91">
            <a:extLst>
              <a:ext uri="{FF2B5EF4-FFF2-40B4-BE49-F238E27FC236}">
                <a16:creationId xmlns:a16="http://schemas.microsoft.com/office/drawing/2014/main" id="{55EF0A27-3809-498A-930C-C6084E74374C}"/>
              </a:ext>
            </a:extLst>
          </p:cNvPr>
          <p:cNvGrpSpPr>
            <a:grpSpLocks/>
          </p:cNvGrpSpPr>
          <p:nvPr/>
        </p:nvGrpSpPr>
        <p:grpSpPr bwMode="auto">
          <a:xfrm>
            <a:off x="5842113" y="2870510"/>
            <a:ext cx="694744" cy="110695"/>
            <a:chOff x="5753118" y="5087961"/>
            <a:chExt cx="694917" cy="110678"/>
          </a:xfrm>
          <a:solidFill>
            <a:srgbClr val="00BF96"/>
          </a:solidFill>
        </p:grpSpPr>
        <p:sp>
          <p:nvSpPr>
            <p:cNvPr id="38" name="Line 37">
              <a:extLst>
                <a:ext uri="{FF2B5EF4-FFF2-40B4-BE49-F238E27FC236}">
                  <a16:creationId xmlns:a16="http://schemas.microsoft.com/office/drawing/2014/main" id="{B819AF9C-A81F-4F09-8EEF-CADFE240D843}"/>
                </a:ext>
              </a:extLst>
            </p:cNvPr>
            <p:cNvSpPr>
              <a:spLocks noChangeShapeType="1"/>
            </p:cNvSpPr>
            <p:nvPr/>
          </p:nvSpPr>
          <p:spPr bwMode="auto">
            <a:xfrm>
              <a:off x="5753118" y="5143300"/>
              <a:ext cx="694917"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39" name="Oval 41">
              <a:extLst>
                <a:ext uri="{FF2B5EF4-FFF2-40B4-BE49-F238E27FC236}">
                  <a16:creationId xmlns:a16="http://schemas.microsoft.com/office/drawing/2014/main" id="{66B6FDAB-5586-496F-B970-73F75944DE9A}"/>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40" name="Grouper 161">
            <a:extLst>
              <a:ext uri="{FF2B5EF4-FFF2-40B4-BE49-F238E27FC236}">
                <a16:creationId xmlns:a16="http://schemas.microsoft.com/office/drawing/2014/main" id="{3818119E-9FB6-4C3A-9A53-EABC0E712E5F}"/>
              </a:ext>
            </a:extLst>
          </p:cNvPr>
          <p:cNvGrpSpPr>
            <a:grpSpLocks/>
          </p:cNvGrpSpPr>
          <p:nvPr/>
        </p:nvGrpSpPr>
        <p:grpSpPr bwMode="auto">
          <a:xfrm>
            <a:off x="5704363" y="3235606"/>
            <a:ext cx="580949" cy="110695"/>
            <a:chOff x="5819017" y="5087961"/>
            <a:chExt cx="581094" cy="110678"/>
          </a:xfrm>
          <a:solidFill>
            <a:srgbClr val="00BF96"/>
          </a:solidFill>
        </p:grpSpPr>
        <p:sp>
          <p:nvSpPr>
            <p:cNvPr id="41" name="Line 37">
              <a:extLst>
                <a:ext uri="{FF2B5EF4-FFF2-40B4-BE49-F238E27FC236}">
                  <a16:creationId xmlns:a16="http://schemas.microsoft.com/office/drawing/2014/main" id="{417DBB9E-D3EE-4D50-BADD-C1BE8EEE6D6F}"/>
                </a:ext>
              </a:extLst>
            </p:cNvPr>
            <p:cNvSpPr>
              <a:spLocks noChangeShapeType="1"/>
            </p:cNvSpPr>
            <p:nvPr/>
          </p:nvSpPr>
          <p:spPr bwMode="auto">
            <a:xfrm>
              <a:off x="5819017" y="5143300"/>
              <a:ext cx="581094"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42" name="Oval 41">
              <a:extLst>
                <a:ext uri="{FF2B5EF4-FFF2-40B4-BE49-F238E27FC236}">
                  <a16:creationId xmlns:a16="http://schemas.microsoft.com/office/drawing/2014/main" id="{30E5F92D-9CDF-42C3-B177-20D746BBB16F}"/>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43" name="Grouper 164">
            <a:extLst>
              <a:ext uri="{FF2B5EF4-FFF2-40B4-BE49-F238E27FC236}">
                <a16:creationId xmlns:a16="http://schemas.microsoft.com/office/drawing/2014/main" id="{A539D707-C35A-405B-9327-023E65822CED}"/>
              </a:ext>
            </a:extLst>
          </p:cNvPr>
          <p:cNvGrpSpPr>
            <a:grpSpLocks/>
          </p:cNvGrpSpPr>
          <p:nvPr/>
        </p:nvGrpSpPr>
        <p:grpSpPr bwMode="auto">
          <a:xfrm>
            <a:off x="5710351" y="3601731"/>
            <a:ext cx="766614" cy="110695"/>
            <a:chOff x="5753118" y="5087961"/>
            <a:chExt cx="766805" cy="110678"/>
          </a:xfrm>
          <a:solidFill>
            <a:srgbClr val="00BF96"/>
          </a:solidFill>
        </p:grpSpPr>
        <p:sp>
          <p:nvSpPr>
            <p:cNvPr id="44" name="Line 37">
              <a:extLst>
                <a:ext uri="{FF2B5EF4-FFF2-40B4-BE49-F238E27FC236}">
                  <a16:creationId xmlns:a16="http://schemas.microsoft.com/office/drawing/2014/main" id="{915ADEC2-5E03-4575-90F0-A6C6FCDED382}"/>
                </a:ext>
              </a:extLst>
            </p:cNvPr>
            <p:cNvSpPr>
              <a:spLocks noChangeShapeType="1"/>
            </p:cNvSpPr>
            <p:nvPr/>
          </p:nvSpPr>
          <p:spPr bwMode="auto">
            <a:xfrm>
              <a:off x="5753118" y="5143300"/>
              <a:ext cx="766805"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45" name="Oval 41">
              <a:extLst>
                <a:ext uri="{FF2B5EF4-FFF2-40B4-BE49-F238E27FC236}">
                  <a16:creationId xmlns:a16="http://schemas.microsoft.com/office/drawing/2014/main" id="{7D55B038-F359-4F9E-97CD-B53A4D9FD50A}"/>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46" name="Grouper 167">
            <a:extLst>
              <a:ext uri="{FF2B5EF4-FFF2-40B4-BE49-F238E27FC236}">
                <a16:creationId xmlns:a16="http://schemas.microsoft.com/office/drawing/2014/main" id="{948F75FE-F958-4CF0-9FDA-D7A149E7A6DE}"/>
              </a:ext>
            </a:extLst>
          </p:cNvPr>
          <p:cNvGrpSpPr>
            <a:grpSpLocks/>
          </p:cNvGrpSpPr>
          <p:nvPr/>
        </p:nvGrpSpPr>
        <p:grpSpPr bwMode="auto">
          <a:xfrm>
            <a:off x="5776231" y="4332746"/>
            <a:ext cx="646832" cy="110695"/>
            <a:chOff x="5801042" y="5087961"/>
            <a:chExt cx="646993" cy="110678"/>
          </a:xfrm>
          <a:solidFill>
            <a:srgbClr val="00BF96"/>
          </a:solidFill>
        </p:grpSpPr>
        <p:sp>
          <p:nvSpPr>
            <p:cNvPr id="47" name="Line 37">
              <a:extLst>
                <a:ext uri="{FF2B5EF4-FFF2-40B4-BE49-F238E27FC236}">
                  <a16:creationId xmlns:a16="http://schemas.microsoft.com/office/drawing/2014/main" id="{0FCE442A-DCD7-416F-9704-055066936B9B}"/>
                </a:ext>
              </a:extLst>
            </p:cNvPr>
            <p:cNvSpPr>
              <a:spLocks noChangeShapeType="1"/>
            </p:cNvSpPr>
            <p:nvPr/>
          </p:nvSpPr>
          <p:spPr bwMode="auto">
            <a:xfrm>
              <a:off x="5801042" y="5143300"/>
              <a:ext cx="646993"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48" name="Oval 41">
              <a:extLst>
                <a:ext uri="{FF2B5EF4-FFF2-40B4-BE49-F238E27FC236}">
                  <a16:creationId xmlns:a16="http://schemas.microsoft.com/office/drawing/2014/main" id="{FD94FD85-1015-4555-9E86-EC505A0CF450}"/>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49" name="Grouper 170">
            <a:extLst>
              <a:ext uri="{FF2B5EF4-FFF2-40B4-BE49-F238E27FC236}">
                <a16:creationId xmlns:a16="http://schemas.microsoft.com/office/drawing/2014/main" id="{8D77751E-DD65-4632-A3A1-F1499233179B}"/>
              </a:ext>
            </a:extLst>
          </p:cNvPr>
          <p:cNvGrpSpPr>
            <a:grpSpLocks/>
          </p:cNvGrpSpPr>
          <p:nvPr/>
        </p:nvGrpSpPr>
        <p:grpSpPr bwMode="auto">
          <a:xfrm>
            <a:off x="5806178" y="4694449"/>
            <a:ext cx="485123" cy="110695"/>
            <a:chOff x="5854959" y="5087961"/>
            <a:chExt cx="485244" cy="110678"/>
          </a:xfrm>
          <a:solidFill>
            <a:srgbClr val="00BF96"/>
          </a:solidFill>
        </p:grpSpPr>
        <p:sp>
          <p:nvSpPr>
            <p:cNvPr id="50" name="Line 37">
              <a:extLst>
                <a:ext uri="{FF2B5EF4-FFF2-40B4-BE49-F238E27FC236}">
                  <a16:creationId xmlns:a16="http://schemas.microsoft.com/office/drawing/2014/main" id="{991EEBB7-FD82-414B-AF78-1069D66B353A}"/>
                </a:ext>
              </a:extLst>
            </p:cNvPr>
            <p:cNvSpPr>
              <a:spLocks noChangeShapeType="1"/>
            </p:cNvSpPr>
            <p:nvPr/>
          </p:nvSpPr>
          <p:spPr bwMode="auto">
            <a:xfrm>
              <a:off x="5854959" y="5143300"/>
              <a:ext cx="485244"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51" name="Oval 41">
              <a:extLst>
                <a:ext uri="{FF2B5EF4-FFF2-40B4-BE49-F238E27FC236}">
                  <a16:creationId xmlns:a16="http://schemas.microsoft.com/office/drawing/2014/main" id="{F898176F-00FE-498E-95B4-2D95B5FAAB5A}"/>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52" name="Grouper 173">
            <a:extLst>
              <a:ext uri="{FF2B5EF4-FFF2-40B4-BE49-F238E27FC236}">
                <a16:creationId xmlns:a16="http://schemas.microsoft.com/office/drawing/2014/main" id="{6A3E8C6E-6E8F-40C2-A1D4-C67C23AD93DE}"/>
              </a:ext>
            </a:extLst>
          </p:cNvPr>
          <p:cNvGrpSpPr>
            <a:grpSpLocks/>
          </p:cNvGrpSpPr>
          <p:nvPr/>
        </p:nvGrpSpPr>
        <p:grpSpPr bwMode="auto">
          <a:xfrm>
            <a:off x="5581591" y="5064878"/>
            <a:ext cx="401275" cy="110695"/>
            <a:chOff x="5902883" y="5087961"/>
            <a:chExt cx="401375" cy="110678"/>
          </a:xfrm>
          <a:solidFill>
            <a:srgbClr val="00BF96"/>
          </a:solidFill>
        </p:grpSpPr>
        <p:sp>
          <p:nvSpPr>
            <p:cNvPr id="53" name="Line 37">
              <a:extLst>
                <a:ext uri="{FF2B5EF4-FFF2-40B4-BE49-F238E27FC236}">
                  <a16:creationId xmlns:a16="http://schemas.microsoft.com/office/drawing/2014/main" id="{49C5D6F4-1CA5-40D2-BFC5-6412E39709D2}"/>
                </a:ext>
              </a:extLst>
            </p:cNvPr>
            <p:cNvSpPr>
              <a:spLocks noChangeShapeType="1"/>
            </p:cNvSpPr>
            <p:nvPr/>
          </p:nvSpPr>
          <p:spPr bwMode="auto">
            <a:xfrm>
              <a:off x="5902883" y="5143300"/>
              <a:ext cx="401375"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54" name="Oval 41">
              <a:extLst>
                <a:ext uri="{FF2B5EF4-FFF2-40B4-BE49-F238E27FC236}">
                  <a16:creationId xmlns:a16="http://schemas.microsoft.com/office/drawing/2014/main" id="{AB2BE34C-8CAE-4AF1-8D77-A6AAF2281F7F}"/>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sp>
        <p:nvSpPr>
          <p:cNvPr id="55" name="Text Box 3">
            <a:extLst>
              <a:ext uri="{FF2B5EF4-FFF2-40B4-BE49-F238E27FC236}">
                <a16:creationId xmlns:a16="http://schemas.microsoft.com/office/drawing/2014/main" id="{2FEDD376-9130-43AB-A374-ACC421B2EE84}"/>
              </a:ext>
            </a:extLst>
          </p:cNvPr>
          <p:cNvSpPr txBox="1">
            <a:spLocks noChangeArrowheads="1"/>
          </p:cNvSpPr>
          <p:nvPr/>
        </p:nvSpPr>
        <p:spPr bwMode="auto">
          <a:xfrm>
            <a:off x="142269" y="6311329"/>
            <a:ext cx="4341263" cy="5078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*n=7518 (41%); †n=7587 (42%); ‡n=3017 (17%)</a:t>
            </a:r>
            <a:b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b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Results were consistent regardless of methods for GFR estimation </a:t>
            </a:r>
            <a:b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br>
            <a:r>
              <a:rPr kumimoji="0" lang="en-CA"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Hohnloser</a:t>
            </a: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SH et al. Eur Heart J 2012; 22:2821-30. </a:t>
            </a:r>
          </a:p>
        </p:txBody>
      </p:sp>
    </p:spTree>
    <p:extLst>
      <p:ext uri="{BB962C8B-B14F-4D97-AF65-F5344CB8AC3E}">
        <p14:creationId xmlns:p14="http://schemas.microsoft.com/office/powerpoint/2010/main" val="859732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BCA67A2-4C59-4F55-8A73-DEBC72818047}"/>
              </a:ext>
            </a:extLst>
          </p:cNvPr>
          <p:cNvSpPr txBox="1"/>
          <p:nvPr/>
        </p:nvSpPr>
        <p:spPr>
          <a:xfrm>
            <a:off x="0" y="1073457"/>
            <a:ext cx="9144000" cy="5364000"/>
          </a:xfrm>
          <a:prstGeom prst="rect">
            <a:avLst/>
          </a:prstGeom>
          <a:solidFill>
            <a:srgbClr val="3A3A3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lvl="0">
              <a:defRPr/>
            </a:pPr>
            <a:r>
              <a:rPr lang="en-CA" sz="4400" b="1" dirty="0">
                <a:solidFill>
                  <a:srgbClr val="3A3A3C"/>
                </a:solidFill>
                <a:latin typeface="Arial Narrow" panose="020B0606020202030204" pitchFamily="34" charset="0"/>
                <a:cs typeface="Aharoni" panose="02010803020104030203" pitchFamily="2" charset="-79"/>
              </a:rPr>
              <a:t>Learning Objectives</a:t>
            </a:r>
          </a:p>
        </p:txBody>
      </p:sp>
      <p:sp>
        <p:nvSpPr>
          <p:cNvPr id="45" name="Content Placeholder 2">
            <a:extLst>
              <a:ext uri="{FF2B5EF4-FFF2-40B4-BE49-F238E27FC236}">
                <a16:creationId xmlns:a16="http://schemas.microsoft.com/office/drawing/2014/main" id="{2C5A338A-FA1B-4916-A899-60BF13481DCC}"/>
              </a:ext>
            </a:extLst>
          </p:cNvPr>
          <p:cNvSpPr txBox="1">
            <a:spLocks/>
          </p:cNvSpPr>
          <p:nvPr/>
        </p:nvSpPr>
        <p:spPr>
          <a:xfrm>
            <a:off x="143997" y="1159604"/>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t>Upon completion of this activity, participants should be able to:</a:t>
            </a:r>
            <a:b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br>
            <a:endPar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p:txBody>
      </p:sp>
      <p:pic>
        <p:nvPicPr>
          <p:cNvPr id="19" name="Picture 18" descr="A close up of a sign&#10;&#10;Description automatically generated">
            <a:extLst>
              <a:ext uri="{FF2B5EF4-FFF2-40B4-BE49-F238E27FC236}">
                <a16:creationId xmlns:a16="http://schemas.microsoft.com/office/drawing/2014/main" id="{A1B5E6D8-FB48-4A58-A4C4-96D6D0FD9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21" name="Flowchart: Connector 20">
            <a:extLst>
              <a:ext uri="{FF2B5EF4-FFF2-40B4-BE49-F238E27FC236}">
                <a16:creationId xmlns:a16="http://schemas.microsoft.com/office/drawing/2014/main" id="{14066FE7-85DF-48A9-8E06-42D5BF1F211C}"/>
              </a:ext>
            </a:extLst>
          </p:cNvPr>
          <p:cNvSpPr/>
          <p:nvPr/>
        </p:nvSpPr>
        <p:spPr>
          <a:xfrm>
            <a:off x="7888406" y="5868987"/>
            <a:ext cx="972000" cy="972000"/>
          </a:xfrm>
          <a:prstGeom prst="flowChartConnector">
            <a:avLst/>
          </a:prstGeom>
          <a:solidFill>
            <a:srgbClr val="62C3A8"/>
          </a:solidFill>
          <a:ln>
            <a:solidFill>
              <a:srgbClr val="AEF4E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3E03D398-B221-49B0-9D3D-A8D906246C22}"/>
              </a:ext>
            </a:extLst>
          </p:cNvPr>
          <p:cNvSpPr txBox="1"/>
          <p:nvPr/>
        </p:nvSpPr>
        <p:spPr>
          <a:xfrm>
            <a:off x="0" y="6437457"/>
            <a:ext cx="9144000" cy="432000"/>
          </a:xfrm>
          <a:prstGeom prst="rect">
            <a:avLst/>
          </a:prstGeom>
          <a:solidFill>
            <a:srgbClr val="62C3A8"/>
          </a:solidFill>
        </p:spPr>
        <p:txBody>
          <a:bodyPr wrap="square" rtlCol="0">
            <a:spAutoFit/>
          </a:bodyPr>
          <a:lstStyle/>
          <a:p>
            <a:endParaRPr lang="en-CA" dirty="0"/>
          </a:p>
        </p:txBody>
      </p:sp>
      <p:pic>
        <p:nvPicPr>
          <p:cNvPr id="23" name="Picture 22">
            <a:extLst>
              <a:ext uri="{FF2B5EF4-FFF2-40B4-BE49-F238E27FC236}">
                <a16:creationId xmlns:a16="http://schemas.microsoft.com/office/drawing/2014/main" id="{F5C7E5DC-3E60-41A8-91E3-73F7CB42745E}"/>
              </a:ext>
            </a:extLst>
          </p:cNvPr>
          <p:cNvPicPr>
            <a:picLocks noChangeAspect="1"/>
          </p:cNvPicPr>
          <p:nvPr/>
        </p:nvPicPr>
        <p:blipFill>
          <a:blip r:embed="rId3"/>
          <a:stretch>
            <a:fillRect/>
          </a:stretch>
        </p:blipFill>
        <p:spPr>
          <a:xfrm>
            <a:off x="8063723" y="6005176"/>
            <a:ext cx="632477" cy="682082"/>
          </a:xfrm>
          <a:prstGeom prst="rect">
            <a:avLst/>
          </a:prstGeom>
        </p:spPr>
      </p:pic>
      <p:sp>
        <p:nvSpPr>
          <p:cNvPr id="18" name="TextBox 17">
            <a:extLst>
              <a:ext uri="{FF2B5EF4-FFF2-40B4-BE49-F238E27FC236}">
                <a16:creationId xmlns:a16="http://schemas.microsoft.com/office/drawing/2014/main" id="{DA80ED53-39AE-40CB-A57A-3BCE39DFBE8C}"/>
              </a:ext>
            </a:extLst>
          </p:cNvPr>
          <p:cNvSpPr txBox="1"/>
          <p:nvPr/>
        </p:nvSpPr>
        <p:spPr>
          <a:xfrm>
            <a:off x="0" y="1787219"/>
            <a:ext cx="9144000" cy="1188720"/>
          </a:xfrm>
          <a:prstGeom prst="rect">
            <a:avLst/>
          </a:prstGeom>
          <a:solidFill>
            <a:srgbClr val="00BF96"/>
          </a:solidFill>
        </p:spPr>
        <p:txBody>
          <a:bodyPr wrap="square" rtlCol="0">
            <a:spAutoFit/>
          </a:bodyPr>
          <a:lstStyle/>
          <a:p>
            <a:endParaRPr lang="en-US" dirty="0"/>
          </a:p>
        </p:txBody>
      </p:sp>
      <p:sp>
        <p:nvSpPr>
          <p:cNvPr id="20" name="Flowchart: Connector 19">
            <a:extLst>
              <a:ext uri="{FF2B5EF4-FFF2-40B4-BE49-F238E27FC236}">
                <a16:creationId xmlns:a16="http://schemas.microsoft.com/office/drawing/2014/main" id="{B67CDE24-4A1B-4E50-BA4F-DD58D1EC472C}"/>
              </a:ext>
            </a:extLst>
          </p:cNvPr>
          <p:cNvSpPr/>
          <p:nvPr/>
        </p:nvSpPr>
        <p:spPr>
          <a:xfrm>
            <a:off x="266854" y="1907191"/>
            <a:ext cx="914400" cy="914400"/>
          </a:xfrm>
          <a:prstGeom prst="flowChartConnector">
            <a:avLst/>
          </a:prstGeom>
          <a:solidFill>
            <a:srgbClr val="22E6B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a:t>
            </a:r>
            <a:endParaRPr lang="en-US" sz="4400" b="1" dirty="0">
              <a:latin typeface="Arial Narrow" panose="020B0606020202030204" pitchFamily="34" charset="0"/>
            </a:endParaRPr>
          </a:p>
        </p:txBody>
      </p:sp>
      <p:sp>
        <p:nvSpPr>
          <p:cNvPr id="24" name="TextBox 23">
            <a:extLst>
              <a:ext uri="{FF2B5EF4-FFF2-40B4-BE49-F238E27FC236}">
                <a16:creationId xmlns:a16="http://schemas.microsoft.com/office/drawing/2014/main" id="{6E322F75-134D-4081-B425-6E75048CE6A8}"/>
              </a:ext>
            </a:extLst>
          </p:cNvPr>
          <p:cNvSpPr txBox="1"/>
          <p:nvPr/>
        </p:nvSpPr>
        <p:spPr>
          <a:xfrm>
            <a:off x="1645918" y="2019461"/>
            <a:ext cx="7231228" cy="707886"/>
          </a:xfrm>
          <a:prstGeom prst="rect">
            <a:avLst/>
          </a:prstGeom>
          <a:noFill/>
        </p:spPr>
        <p:txBody>
          <a:bodyPr wrap="square" rtlCol="0">
            <a:spAutoFit/>
          </a:bodyPr>
          <a:lstStyle/>
          <a:p>
            <a:r>
              <a:rPr lang="en-CA" sz="2000" b="1" dirty="0">
                <a:solidFill>
                  <a:schemeClr val="bg1"/>
                </a:solidFill>
                <a:latin typeface="Arial Narrow" panose="020B0606020202030204" pitchFamily="34" charset="0"/>
              </a:rPr>
              <a:t>Explain the role of non-vitamin K antagonist oral anticoagulants (DOACs) in patients with chronic kidney disease (CKD)</a:t>
            </a:r>
          </a:p>
        </p:txBody>
      </p:sp>
      <p:sp>
        <p:nvSpPr>
          <p:cNvPr id="25" name="TextBox 24">
            <a:extLst>
              <a:ext uri="{FF2B5EF4-FFF2-40B4-BE49-F238E27FC236}">
                <a16:creationId xmlns:a16="http://schemas.microsoft.com/office/drawing/2014/main" id="{9FD5FB1E-8F2B-45E6-83DF-9164DEAD80BF}"/>
              </a:ext>
            </a:extLst>
          </p:cNvPr>
          <p:cNvSpPr txBox="1"/>
          <p:nvPr/>
        </p:nvSpPr>
        <p:spPr>
          <a:xfrm>
            <a:off x="0" y="3155795"/>
            <a:ext cx="9144000" cy="1188720"/>
          </a:xfrm>
          <a:prstGeom prst="rect">
            <a:avLst/>
          </a:prstGeom>
          <a:solidFill>
            <a:srgbClr val="00BF96"/>
          </a:solidFill>
        </p:spPr>
        <p:txBody>
          <a:bodyPr wrap="square" rtlCol="0">
            <a:spAutoFit/>
          </a:bodyPr>
          <a:lstStyle/>
          <a:p>
            <a:endParaRPr lang="en-US" dirty="0"/>
          </a:p>
        </p:txBody>
      </p:sp>
      <p:sp>
        <p:nvSpPr>
          <p:cNvPr id="27" name="Flowchart: Connector 26">
            <a:extLst>
              <a:ext uri="{FF2B5EF4-FFF2-40B4-BE49-F238E27FC236}">
                <a16:creationId xmlns:a16="http://schemas.microsoft.com/office/drawing/2014/main" id="{A5336ED8-14E4-41FC-B49A-1AFE7715272B}"/>
              </a:ext>
            </a:extLst>
          </p:cNvPr>
          <p:cNvSpPr/>
          <p:nvPr/>
        </p:nvSpPr>
        <p:spPr>
          <a:xfrm>
            <a:off x="266854" y="3282949"/>
            <a:ext cx="914400" cy="914400"/>
          </a:xfrm>
          <a:prstGeom prst="flowChartConnector">
            <a:avLst/>
          </a:prstGeom>
          <a:solidFill>
            <a:srgbClr val="22E6B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II</a:t>
            </a:r>
            <a:endParaRPr lang="en-US" sz="4400" b="1" dirty="0">
              <a:latin typeface="Arial Narrow" panose="020B0606020202030204" pitchFamily="34" charset="0"/>
            </a:endParaRPr>
          </a:p>
        </p:txBody>
      </p:sp>
      <p:sp>
        <p:nvSpPr>
          <p:cNvPr id="28" name="TextBox 27">
            <a:extLst>
              <a:ext uri="{FF2B5EF4-FFF2-40B4-BE49-F238E27FC236}">
                <a16:creationId xmlns:a16="http://schemas.microsoft.com/office/drawing/2014/main" id="{BD2605C8-8B7C-47C4-8C70-AA8152204BE3}"/>
              </a:ext>
            </a:extLst>
          </p:cNvPr>
          <p:cNvSpPr txBox="1"/>
          <p:nvPr/>
        </p:nvSpPr>
        <p:spPr>
          <a:xfrm>
            <a:off x="1645918" y="3382296"/>
            <a:ext cx="6993522" cy="707886"/>
          </a:xfrm>
          <a:prstGeom prst="rect">
            <a:avLst/>
          </a:prstGeom>
          <a:noFill/>
        </p:spPr>
        <p:txBody>
          <a:bodyPr wrap="square" rtlCol="0">
            <a:spAutoFit/>
          </a:bodyPr>
          <a:lstStyle/>
          <a:p>
            <a:r>
              <a:rPr lang="en-CA" sz="2000" b="1">
                <a:solidFill>
                  <a:schemeClr val="bg1"/>
                </a:solidFill>
                <a:latin typeface="Arial Narrow" panose="020B0606020202030204" pitchFamily="34" charset="0"/>
              </a:rPr>
              <a:t>Identify </a:t>
            </a:r>
            <a:r>
              <a:rPr lang="en-CA" sz="2000" b="1" dirty="0">
                <a:solidFill>
                  <a:schemeClr val="bg1"/>
                </a:solidFill>
                <a:latin typeface="Arial Narrow" panose="020B0606020202030204" pitchFamily="34" charset="0"/>
              </a:rPr>
              <a:t>the clinical challenges presented by patients with worsening kidney function and transitioning from DOACs to warfarin</a:t>
            </a:r>
          </a:p>
        </p:txBody>
      </p:sp>
      <p:sp>
        <p:nvSpPr>
          <p:cNvPr id="29" name="TextBox 28">
            <a:extLst>
              <a:ext uri="{FF2B5EF4-FFF2-40B4-BE49-F238E27FC236}">
                <a16:creationId xmlns:a16="http://schemas.microsoft.com/office/drawing/2014/main" id="{C013E36B-671F-41C8-99F9-4857CFB1580D}"/>
              </a:ext>
            </a:extLst>
          </p:cNvPr>
          <p:cNvSpPr txBox="1"/>
          <p:nvPr/>
        </p:nvSpPr>
        <p:spPr>
          <a:xfrm>
            <a:off x="0" y="4597232"/>
            <a:ext cx="9144000" cy="1188720"/>
          </a:xfrm>
          <a:prstGeom prst="rect">
            <a:avLst/>
          </a:prstGeom>
          <a:solidFill>
            <a:srgbClr val="00BF96"/>
          </a:solidFill>
        </p:spPr>
        <p:txBody>
          <a:bodyPr wrap="square" rtlCol="0">
            <a:spAutoFit/>
          </a:bodyPr>
          <a:lstStyle/>
          <a:p>
            <a:endParaRPr lang="en-US" dirty="0"/>
          </a:p>
        </p:txBody>
      </p:sp>
      <p:sp>
        <p:nvSpPr>
          <p:cNvPr id="30" name="Flowchart: Connector 29">
            <a:extLst>
              <a:ext uri="{FF2B5EF4-FFF2-40B4-BE49-F238E27FC236}">
                <a16:creationId xmlns:a16="http://schemas.microsoft.com/office/drawing/2014/main" id="{B8BDBADA-38D0-4116-8859-17B7C73770A1}"/>
              </a:ext>
            </a:extLst>
          </p:cNvPr>
          <p:cNvSpPr/>
          <p:nvPr/>
        </p:nvSpPr>
        <p:spPr>
          <a:xfrm>
            <a:off x="266854" y="4736254"/>
            <a:ext cx="914400" cy="914400"/>
          </a:xfrm>
          <a:prstGeom prst="flowChartConnector">
            <a:avLst/>
          </a:prstGeom>
          <a:solidFill>
            <a:srgbClr val="22E6B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III</a:t>
            </a:r>
            <a:endParaRPr lang="en-US" sz="4400" b="1" dirty="0">
              <a:latin typeface="Arial Narrow" panose="020B0606020202030204" pitchFamily="34" charset="0"/>
            </a:endParaRPr>
          </a:p>
        </p:txBody>
      </p:sp>
      <p:sp>
        <p:nvSpPr>
          <p:cNvPr id="31" name="TextBox 30">
            <a:extLst>
              <a:ext uri="{FF2B5EF4-FFF2-40B4-BE49-F238E27FC236}">
                <a16:creationId xmlns:a16="http://schemas.microsoft.com/office/drawing/2014/main" id="{5B77CEB6-2F54-421E-B651-F51BAE7BCE98}"/>
              </a:ext>
            </a:extLst>
          </p:cNvPr>
          <p:cNvSpPr txBox="1"/>
          <p:nvPr/>
        </p:nvSpPr>
        <p:spPr>
          <a:xfrm>
            <a:off x="1645918" y="4691804"/>
            <a:ext cx="7231228" cy="1015663"/>
          </a:xfrm>
          <a:prstGeom prst="rect">
            <a:avLst/>
          </a:prstGeom>
          <a:noFill/>
        </p:spPr>
        <p:txBody>
          <a:bodyPr wrap="square" rtlCol="0">
            <a:spAutoFit/>
          </a:bodyPr>
          <a:lstStyle/>
          <a:p>
            <a:r>
              <a:rPr lang="en-CA" sz="2000" b="1" dirty="0">
                <a:solidFill>
                  <a:schemeClr val="bg1"/>
                </a:solidFill>
                <a:latin typeface="Arial Narrow" panose="020B0606020202030204" pitchFamily="34" charset="0"/>
              </a:rPr>
              <a:t>Describe the differences, advantages, and limitations among the formulae used for estimating kidney function; estimated Glomerular Filtration Rate (eGFR) and estimated Creatinine </a:t>
            </a:r>
            <a:r>
              <a:rPr lang="en-CA" sz="2000" b="1">
                <a:solidFill>
                  <a:schemeClr val="bg1"/>
                </a:solidFill>
                <a:latin typeface="Arial Narrow" panose="020B0606020202030204" pitchFamily="34" charset="0"/>
              </a:rPr>
              <a:t>Clearance (CrCl</a:t>
            </a:r>
            <a:r>
              <a:rPr lang="en-CA" sz="2000" b="1" dirty="0">
                <a:solidFill>
                  <a:schemeClr val="bg1"/>
                </a:solidFill>
                <a:latin typeface="Arial Narrow" panose="020B0606020202030204" pitchFamily="34" charset="0"/>
              </a:rPr>
              <a:t>) </a:t>
            </a:r>
          </a:p>
        </p:txBody>
      </p:sp>
    </p:spTree>
    <p:extLst>
      <p:ext uri="{BB962C8B-B14F-4D97-AF65-F5344CB8AC3E}">
        <p14:creationId xmlns:p14="http://schemas.microsoft.com/office/powerpoint/2010/main" val="2661534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7631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50635"/>
            <a:ext cx="6873876" cy="113877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Reviewing the Data: Dabigatran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Outcomes of  Dabigatran 110 mg BID &amp; 150 mg BID in RE-LY According to Renal Function </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110538" y="208927"/>
            <a:ext cx="1871538" cy="827141"/>
          </a:xfrm>
          <a:prstGeom prst="rect">
            <a:avLst/>
          </a:prstGeom>
        </p:spPr>
      </p:pic>
      <p:graphicFrame>
        <p:nvGraphicFramePr>
          <p:cNvPr id="56" name="Tableau 40">
            <a:extLst>
              <a:ext uri="{FF2B5EF4-FFF2-40B4-BE49-F238E27FC236}">
                <a16:creationId xmlns:a16="http://schemas.microsoft.com/office/drawing/2014/main" id="{BCA178FC-7826-47DA-BCA9-5DB379DCC3F6}"/>
              </a:ext>
            </a:extLst>
          </p:cNvPr>
          <p:cNvGraphicFramePr>
            <a:graphicFrameLocks noGrp="1"/>
          </p:cNvGraphicFramePr>
          <p:nvPr/>
        </p:nvGraphicFramePr>
        <p:xfrm>
          <a:off x="485126" y="1620587"/>
          <a:ext cx="8124866" cy="3397612"/>
        </p:xfrm>
        <a:graphic>
          <a:graphicData uri="http://schemas.openxmlformats.org/drawingml/2006/table">
            <a:tbl>
              <a:tblPr>
                <a:effectLst>
                  <a:outerShdw blurRad="50800" dist="38100" dir="2700000" algn="tl" rotWithShape="0">
                    <a:prstClr val="black">
                      <a:alpha val="40000"/>
                    </a:prstClr>
                  </a:outerShdw>
                </a:effectLst>
              </a:tblPr>
              <a:tblGrid>
                <a:gridCol w="2010465">
                  <a:extLst>
                    <a:ext uri="{9D8B030D-6E8A-4147-A177-3AD203B41FA5}">
                      <a16:colId xmlns:a16="http://schemas.microsoft.com/office/drawing/2014/main" val="20000"/>
                    </a:ext>
                  </a:extLst>
                </a:gridCol>
                <a:gridCol w="2025609">
                  <a:extLst>
                    <a:ext uri="{9D8B030D-6E8A-4147-A177-3AD203B41FA5}">
                      <a16:colId xmlns:a16="http://schemas.microsoft.com/office/drawing/2014/main" val="20001"/>
                    </a:ext>
                  </a:extLst>
                </a:gridCol>
                <a:gridCol w="1026160">
                  <a:extLst>
                    <a:ext uri="{9D8B030D-6E8A-4147-A177-3AD203B41FA5}">
                      <a16:colId xmlns:a16="http://schemas.microsoft.com/office/drawing/2014/main" val="20002"/>
                    </a:ext>
                  </a:extLst>
                </a:gridCol>
                <a:gridCol w="2022232">
                  <a:extLst>
                    <a:ext uri="{9D8B030D-6E8A-4147-A177-3AD203B41FA5}">
                      <a16:colId xmlns:a16="http://schemas.microsoft.com/office/drawing/2014/main" val="20003"/>
                    </a:ext>
                  </a:extLst>
                </a:gridCol>
                <a:gridCol w="1040400">
                  <a:extLst>
                    <a:ext uri="{9D8B030D-6E8A-4147-A177-3AD203B41FA5}">
                      <a16:colId xmlns:a16="http://schemas.microsoft.com/office/drawing/2014/main" val="20004"/>
                    </a:ext>
                  </a:extLst>
                </a:gridCol>
              </a:tblGrid>
              <a:tr h="215900">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Hazard Ratio (95% CI)</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Dabi</a:t>
                      </a: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110 vs. Warfarin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P value 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Hazard Ratio (95% CI)</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Dabi</a:t>
                      </a: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150 vs. Warfarin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P value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9713">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cap="none" normalizeH="0" baseline="0" dirty="0">
                          <a:ln>
                            <a:noFill/>
                          </a:ln>
                          <a:solidFill>
                            <a:srgbClr val="13A985"/>
                          </a:solidFill>
                          <a:effectLst/>
                          <a:latin typeface="Arial Narrow" panose="020B0606020202030204" pitchFamily="34" charset="0"/>
                          <a:ea typeface="Lato" panose="020F0502020204030203" pitchFamily="34" charset="0"/>
                          <a:cs typeface="Aharoni" panose="02010803020104030203" pitchFamily="2" charset="-79"/>
                        </a:rPr>
                        <a:t>Stroke / SE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0.911</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0.752</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2216">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kern="800" cap="none" spc="0"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kern="800" cap="none" spc="0"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≥80 mL/min</a:t>
                      </a:r>
                      <a:r>
                        <a:rPr kumimoji="0" lang="en-CA" altLang="en-US" sz="1600" b="0" i="0" u="none" strike="noStrike" kern="800" cap="none" spc="0"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kern="800" cap="none" spc="0"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kern="800" cap="none" spc="0"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50-&lt;80 mL/min</a:t>
                      </a:r>
                      <a:r>
                        <a:rPr kumimoji="0" lang="en-CA" altLang="en-US" sz="1600" b="0" i="0" u="none" strike="noStrike" kern="800" cap="none" spc="0"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kern="800" cap="none" spc="0"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kern="800" cap="none" spc="0"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&lt;50 mL/min</a:t>
                      </a:r>
                      <a:r>
                        <a:rPr kumimoji="0" lang="en-CA" altLang="en-US" sz="1600" b="0" i="0" u="none" strike="noStrike" kern="800" cap="none" spc="0"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224">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cap="none" normalizeH="0" baseline="0" dirty="0">
                          <a:ln>
                            <a:noFill/>
                          </a:ln>
                          <a:solidFill>
                            <a:srgbClr val="13A985"/>
                          </a:solidFill>
                          <a:effectLst/>
                          <a:latin typeface="Arial Narrow" panose="020B0606020202030204" pitchFamily="34" charset="0"/>
                          <a:ea typeface="Lato" panose="020F0502020204030203" pitchFamily="34" charset="0"/>
                          <a:cs typeface="Aharoni" panose="02010803020104030203" pitchFamily="2" charset="-79"/>
                        </a:rPr>
                        <a:t>Major bleeding</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0.061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0.639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defRPr/>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endPar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50-&lt;80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&lt;50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pSp>
        <p:nvGrpSpPr>
          <p:cNvPr id="57" name="Grouper 44">
            <a:extLst>
              <a:ext uri="{FF2B5EF4-FFF2-40B4-BE49-F238E27FC236}">
                <a16:creationId xmlns:a16="http://schemas.microsoft.com/office/drawing/2014/main" id="{37FA3D41-64FB-427B-989F-33C17A1ED3C7}"/>
              </a:ext>
            </a:extLst>
          </p:cNvPr>
          <p:cNvGrpSpPr>
            <a:grpSpLocks/>
          </p:cNvGrpSpPr>
          <p:nvPr/>
        </p:nvGrpSpPr>
        <p:grpSpPr bwMode="auto">
          <a:xfrm>
            <a:off x="2066038" y="5120297"/>
            <a:ext cx="2547690" cy="290014"/>
            <a:chOff x="4542939" y="5561013"/>
            <a:chExt cx="2547796" cy="290038"/>
          </a:xfrm>
        </p:grpSpPr>
        <p:sp>
          <p:nvSpPr>
            <p:cNvPr id="58" name="Rectangle 31">
              <a:extLst>
                <a:ext uri="{FF2B5EF4-FFF2-40B4-BE49-F238E27FC236}">
                  <a16:creationId xmlns:a16="http://schemas.microsoft.com/office/drawing/2014/main" id="{64C05054-C2BC-4498-A80A-CFE255B0BA4C}"/>
                </a:ext>
              </a:extLst>
            </p:cNvPr>
            <p:cNvSpPr>
              <a:spLocks noChangeArrowheads="1"/>
            </p:cNvSpPr>
            <p:nvPr/>
          </p:nvSpPr>
          <p:spPr bwMode="auto">
            <a:xfrm>
              <a:off x="5713040" y="5684838"/>
              <a:ext cx="246873" cy="16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59" name="Rectangle 58">
              <a:extLst>
                <a:ext uri="{FF2B5EF4-FFF2-40B4-BE49-F238E27FC236}">
                  <a16:creationId xmlns:a16="http://schemas.microsoft.com/office/drawing/2014/main" id="{5C62BEC1-AD9D-4218-87E9-2B278E77EABC}"/>
                </a:ext>
              </a:extLst>
            </p:cNvPr>
            <p:cNvSpPr>
              <a:spLocks noChangeArrowheads="1"/>
            </p:cNvSpPr>
            <p:nvPr/>
          </p:nvSpPr>
          <p:spPr bwMode="auto">
            <a:xfrm>
              <a:off x="6337412" y="5684838"/>
              <a:ext cx="176338" cy="16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60" name="Rectangle 59">
              <a:extLst>
                <a:ext uri="{FF2B5EF4-FFF2-40B4-BE49-F238E27FC236}">
                  <a16:creationId xmlns:a16="http://schemas.microsoft.com/office/drawing/2014/main" id="{225ACF20-9AA8-4E72-BE2B-2AB1B4EEFBD3}"/>
                </a:ext>
              </a:extLst>
            </p:cNvPr>
            <p:cNvSpPr>
              <a:spLocks noChangeArrowheads="1"/>
            </p:cNvSpPr>
            <p:nvPr/>
          </p:nvSpPr>
          <p:spPr bwMode="auto">
            <a:xfrm>
              <a:off x="6914397" y="5684838"/>
              <a:ext cx="176338" cy="16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61" name="Line 27">
              <a:extLst>
                <a:ext uri="{FF2B5EF4-FFF2-40B4-BE49-F238E27FC236}">
                  <a16:creationId xmlns:a16="http://schemas.microsoft.com/office/drawing/2014/main" id="{F5BD57EF-E223-4E48-B1A0-C524701B6AB4}"/>
                </a:ext>
              </a:extLst>
            </p:cNvPr>
            <p:cNvSpPr>
              <a:spLocks noChangeShapeType="1"/>
            </p:cNvSpPr>
            <p:nvPr/>
          </p:nvSpPr>
          <p:spPr bwMode="auto">
            <a:xfrm flipV="1">
              <a:off x="5239462" y="5562600"/>
              <a:ext cx="0" cy="85725"/>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62" name="Line 28">
              <a:extLst>
                <a:ext uri="{FF2B5EF4-FFF2-40B4-BE49-F238E27FC236}">
                  <a16:creationId xmlns:a16="http://schemas.microsoft.com/office/drawing/2014/main" id="{446F2002-10A6-4602-8850-97A2DEA841E6}"/>
                </a:ext>
              </a:extLst>
            </p:cNvPr>
            <p:cNvSpPr>
              <a:spLocks noChangeShapeType="1"/>
            </p:cNvSpPr>
            <p:nvPr/>
          </p:nvSpPr>
          <p:spPr bwMode="auto">
            <a:xfrm flipH="1" flipV="1">
              <a:off x="6409858" y="5561013"/>
              <a:ext cx="0" cy="84137"/>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63" name="Rectangle 30">
              <a:extLst>
                <a:ext uri="{FF2B5EF4-FFF2-40B4-BE49-F238E27FC236}">
                  <a16:creationId xmlns:a16="http://schemas.microsoft.com/office/drawing/2014/main" id="{A240C7B1-71B4-4D83-B67E-6F105157A236}"/>
                </a:ext>
              </a:extLst>
            </p:cNvPr>
            <p:cNvSpPr>
              <a:spLocks noChangeArrowheads="1"/>
            </p:cNvSpPr>
            <p:nvPr/>
          </p:nvSpPr>
          <p:spPr bwMode="auto">
            <a:xfrm>
              <a:off x="5167309" y="5684838"/>
              <a:ext cx="176338" cy="16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64" name="Line 27">
              <a:extLst>
                <a:ext uri="{FF2B5EF4-FFF2-40B4-BE49-F238E27FC236}">
                  <a16:creationId xmlns:a16="http://schemas.microsoft.com/office/drawing/2014/main" id="{E0D72746-086A-4668-8217-3D5B5C091E44}"/>
                </a:ext>
              </a:extLst>
            </p:cNvPr>
            <p:cNvSpPr>
              <a:spLocks noChangeShapeType="1"/>
            </p:cNvSpPr>
            <p:nvPr/>
          </p:nvSpPr>
          <p:spPr bwMode="auto">
            <a:xfrm flipV="1">
              <a:off x="6995056" y="5561013"/>
              <a:ext cx="0" cy="85725"/>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65" name="Line 27">
              <a:extLst>
                <a:ext uri="{FF2B5EF4-FFF2-40B4-BE49-F238E27FC236}">
                  <a16:creationId xmlns:a16="http://schemas.microsoft.com/office/drawing/2014/main" id="{AD088E99-FB52-4D4B-B790-0BD1A26228CD}"/>
                </a:ext>
              </a:extLst>
            </p:cNvPr>
            <p:cNvSpPr>
              <a:spLocks noChangeShapeType="1"/>
            </p:cNvSpPr>
            <p:nvPr/>
          </p:nvSpPr>
          <p:spPr bwMode="auto">
            <a:xfrm flipV="1">
              <a:off x="4654264" y="5562600"/>
              <a:ext cx="0" cy="85725"/>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66" name="Rectangle 30">
              <a:extLst>
                <a:ext uri="{FF2B5EF4-FFF2-40B4-BE49-F238E27FC236}">
                  <a16:creationId xmlns:a16="http://schemas.microsoft.com/office/drawing/2014/main" id="{59D59CD6-2F83-4ED7-BFED-FDA771783B73}"/>
                </a:ext>
              </a:extLst>
            </p:cNvPr>
            <p:cNvSpPr>
              <a:spLocks noChangeArrowheads="1"/>
            </p:cNvSpPr>
            <p:nvPr/>
          </p:nvSpPr>
          <p:spPr bwMode="auto">
            <a:xfrm>
              <a:off x="4542939" y="5684838"/>
              <a:ext cx="246873" cy="16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67" name="Line 5">
              <a:extLst>
                <a:ext uri="{FF2B5EF4-FFF2-40B4-BE49-F238E27FC236}">
                  <a16:creationId xmlns:a16="http://schemas.microsoft.com/office/drawing/2014/main" id="{620C9A49-17EC-4183-ADA0-0A9DA62D63DB}"/>
                </a:ext>
              </a:extLst>
            </p:cNvPr>
            <p:cNvSpPr>
              <a:spLocks noChangeShapeType="1"/>
            </p:cNvSpPr>
            <p:nvPr/>
          </p:nvSpPr>
          <p:spPr bwMode="auto">
            <a:xfrm rot="5400000" flipV="1">
              <a:off x="5827612" y="4393349"/>
              <a:ext cx="0" cy="2345632"/>
            </a:xfrm>
            <a:prstGeom prst="line">
              <a:avLst/>
            </a:prstGeom>
            <a:noFill/>
            <a:ln w="12700" algn="ctr">
              <a:solidFill>
                <a:srgbClr val="424242"/>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grpSp>
      <p:sp>
        <p:nvSpPr>
          <p:cNvPr id="68" name="Rectangle 31">
            <a:extLst>
              <a:ext uri="{FF2B5EF4-FFF2-40B4-BE49-F238E27FC236}">
                <a16:creationId xmlns:a16="http://schemas.microsoft.com/office/drawing/2014/main" id="{F4F48027-E988-4054-A62E-6BAEE046F5C8}"/>
              </a:ext>
            </a:extLst>
          </p:cNvPr>
          <p:cNvSpPr>
            <a:spLocks noChangeArrowheads="1"/>
          </p:cNvSpPr>
          <p:nvPr/>
        </p:nvSpPr>
        <p:spPr bwMode="auto">
          <a:xfrm>
            <a:off x="6536882" y="5244032"/>
            <a:ext cx="246863"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69" name="Rectangle 30">
            <a:extLst>
              <a:ext uri="{FF2B5EF4-FFF2-40B4-BE49-F238E27FC236}">
                <a16:creationId xmlns:a16="http://schemas.microsoft.com/office/drawing/2014/main" id="{ECCE4151-B3C7-4567-AEA8-96AF9BF8A8B7}"/>
              </a:ext>
            </a:extLst>
          </p:cNvPr>
          <p:cNvSpPr>
            <a:spLocks noChangeArrowheads="1"/>
          </p:cNvSpPr>
          <p:nvPr/>
        </p:nvSpPr>
        <p:spPr bwMode="auto">
          <a:xfrm>
            <a:off x="7149651" y="5244032"/>
            <a:ext cx="176331"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70" name="Rectangle 31">
            <a:extLst>
              <a:ext uri="{FF2B5EF4-FFF2-40B4-BE49-F238E27FC236}">
                <a16:creationId xmlns:a16="http://schemas.microsoft.com/office/drawing/2014/main" id="{74EE6987-5B14-462F-AFC2-0D4C759F5698}"/>
              </a:ext>
            </a:extLst>
          </p:cNvPr>
          <p:cNvSpPr>
            <a:spLocks noChangeArrowheads="1"/>
          </p:cNvSpPr>
          <p:nvPr/>
        </p:nvSpPr>
        <p:spPr bwMode="auto">
          <a:xfrm>
            <a:off x="7749763" y="5244032"/>
            <a:ext cx="176331"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71" name="Line 27">
            <a:extLst>
              <a:ext uri="{FF2B5EF4-FFF2-40B4-BE49-F238E27FC236}">
                <a16:creationId xmlns:a16="http://schemas.microsoft.com/office/drawing/2014/main" id="{3E05E5C5-D585-466E-BC4D-189E69E014FE}"/>
              </a:ext>
            </a:extLst>
          </p:cNvPr>
          <p:cNvSpPr>
            <a:spLocks noChangeShapeType="1"/>
          </p:cNvSpPr>
          <p:nvPr/>
        </p:nvSpPr>
        <p:spPr bwMode="auto">
          <a:xfrm flipV="1">
            <a:off x="6074898" y="5121804"/>
            <a:ext cx="0" cy="85718"/>
          </a:xfrm>
          <a:prstGeom prst="line">
            <a:avLst/>
          </a:prstGeom>
          <a:noFill/>
          <a:ln w="12700" algn="ctr">
            <a:solidFill>
              <a:srgbClr val="1B1A5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2" name="Line 28">
            <a:extLst>
              <a:ext uri="{FF2B5EF4-FFF2-40B4-BE49-F238E27FC236}">
                <a16:creationId xmlns:a16="http://schemas.microsoft.com/office/drawing/2014/main" id="{8220E992-9774-44E2-BFF9-21D7F30CAA8D}"/>
              </a:ext>
            </a:extLst>
          </p:cNvPr>
          <p:cNvSpPr>
            <a:spLocks noChangeShapeType="1"/>
          </p:cNvSpPr>
          <p:nvPr/>
        </p:nvSpPr>
        <p:spPr bwMode="auto">
          <a:xfrm flipH="1" flipV="1">
            <a:off x="7245245" y="5120217"/>
            <a:ext cx="0" cy="84130"/>
          </a:xfrm>
          <a:prstGeom prst="line">
            <a:avLst/>
          </a:prstGeom>
          <a:noFill/>
          <a:ln w="12700" algn="ctr">
            <a:solidFill>
              <a:srgbClr val="1B1A5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3" name="Rectangle 30">
            <a:extLst>
              <a:ext uri="{FF2B5EF4-FFF2-40B4-BE49-F238E27FC236}">
                <a16:creationId xmlns:a16="http://schemas.microsoft.com/office/drawing/2014/main" id="{35545AC6-5B5B-4436-9BDE-C49701151980}"/>
              </a:ext>
            </a:extLst>
          </p:cNvPr>
          <p:cNvSpPr>
            <a:spLocks noChangeArrowheads="1"/>
          </p:cNvSpPr>
          <p:nvPr/>
        </p:nvSpPr>
        <p:spPr bwMode="auto">
          <a:xfrm>
            <a:off x="5968022" y="5244032"/>
            <a:ext cx="176331"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74" name="Line 27">
            <a:extLst>
              <a:ext uri="{FF2B5EF4-FFF2-40B4-BE49-F238E27FC236}">
                <a16:creationId xmlns:a16="http://schemas.microsoft.com/office/drawing/2014/main" id="{9C060034-9DCB-4FEA-AEF9-0C4925E3E962}"/>
              </a:ext>
            </a:extLst>
          </p:cNvPr>
          <p:cNvSpPr>
            <a:spLocks noChangeShapeType="1"/>
          </p:cNvSpPr>
          <p:nvPr/>
        </p:nvSpPr>
        <p:spPr bwMode="auto">
          <a:xfrm flipV="1">
            <a:off x="7830418" y="5120217"/>
            <a:ext cx="0" cy="85718"/>
          </a:xfrm>
          <a:prstGeom prst="line">
            <a:avLst/>
          </a:prstGeom>
          <a:noFill/>
          <a:ln w="12700" algn="ctr">
            <a:solidFill>
              <a:srgbClr val="1B1A5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5" name="Line 27">
            <a:extLst>
              <a:ext uri="{FF2B5EF4-FFF2-40B4-BE49-F238E27FC236}">
                <a16:creationId xmlns:a16="http://schemas.microsoft.com/office/drawing/2014/main" id="{E5FF88DE-DE1E-4605-B21B-4BBB5E3D851F}"/>
              </a:ext>
            </a:extLst>
          </p:cNvPr>
          <p:cNvSpPr>
            <a:spLocks noChangeShapeType="1"/>
          </p:cNvSpPr>
          <p:nvPr/>
        </p:nvSpPr>
        <p:spPr bwMode="auto">
          <a:xfrm flipV="1">
            <a:off x="5489725" y="5121804"/>
            <a:ext cx="0" cy="85718"/>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6" name="Rectangle 30">
            <a:extLst>
              <a:ext uri="{FF2B5EF4-FFF2-40B4-BE49-F238E27FC236}">
                <a16:creationId xmlns:a16="http://schemas.microsoft.com/office/drawing/2014/main" id="{378E1CF9-7BF6-47A7-A22E-B48D8ACF73B2}"/>
              </a:ext>
            </a:extLst>
          </p:cNvPr>
          <p:cNvSpPr>
            <a:spLocks noChangeArrowheads="1"/>
          </p:cNvSpPr>
          <p:nvPr/>
        </p:nvSpPr>
        <p:spPr bwMode="auto">
          <a:xfrm>
            <a:off x="5343679" y="5244032"/>
            <a:ext cx="246863"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77" name="Line 5">
            <a:extLst>
              <a:ext uri="{FF2B5EF4-FFF2-40B4-BE49-F238E27FC236}">
                <a16:creationId xmlns:a16="http://schemas.microsoft.com/office/drawing/2014/main" id="{89B9A202-71C2-4A68-ACC1-8A5E4EB82F0F}"/>
              </a:ext>
            </a:extLst>
          </p:cNvPr>
          <p:cNvSpPr>
            <a:spLocks noChangeShapeType="1"/>
          </p:cNvSpPr>
          <p:nvPr/>
        </p:nvSpPr>
        <p:spPr bwMode="auto">
          <a:xfrm rot="5400000" flipV="1">
            <a:off x="6663023" y="3952602"/>
            <a:ext cx="0" cy="2345534"/>
          </a:xfrm>
          <a:prstGeom prst="line">
            <a:avLst/>
          </a:prstGeom>
          <a:noFill/>
          <a:ln w="12700" algn="ctr">
            <a:solidFill>
              <a:srgbClr val="424242"/>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8" name="Line 43">
            <a:extLst>
              <a:ext uri="{FF2B5EF4-FFF2-40B4-BE49-F238E27FC236}">
                <a16:creationId xmlns:a16="http://schemas.microsoft.com/office/drawing/2014/main" id="{69A65FA2-C153-44FE-A6FE-B8F05988D0F3}"/>
              </a:ext>
            </a:extLst>
          </p:cNvPr>
          <p:cNvSpPr>
            <a:spLocks noChangeShapeType="1"/>
          </p:cNvSpPr>
          <p:nvPr>
            <p:custDataLst>
              <p:tags r:id="rId1"/>
            </p:custDataLst>
          </p:nvPr>
        </p:nvSpPr>
        <p:spPr bwMode="auto">
          <a:xfrm flipH="1">
            <a:off x="2212748" y="5468403"/>
            <a:ext cx="1103312" cy="0"/>
          </a:xfrm>
          <a:prstGeom prst="line">
            <a:avLst/>
          </a:prstGeom>
          <a:noFill/>
          <a:ln w="25400">
            <a:solidFill>
              <a:srgbClr val="00BF96"/>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79" name="Line 44">
            <a:extLst>
              <a:ext uri="{FF2B5EF4-FFF2-40B4-BE49-F238E27FC236}">
                <a16:creationId xmlns:a16="http://schemas.microsoft.com/office/drawing/2014/main" id="{5012E917-069F-401E-AB56-7D6A21957EB0}"/>
              </a:ext>
            </a:extLst>
          </p:cNvPr>
          <p:cNvSpPr>
            <a:spLocks noChangeShapeType="1"/>
          </p:cNvSpPr>
          <p:nvPr>
            <p:custDataLst>
              <p:tags r:id="rId2"/>
            </p:custDataLst>
          </p:nvPr>
        </p:nvSpPr>
        <p:spPr bwMode="auto">
          <a:xfrm>
            <a:off x="3392260" y="5468403"/>
            <a:ext cx="1103313" cy="0"/>
          </a:xfrm>
          <a:prstGeom prst="line">
            <a:avLst/>
          </a:prstGeom>
          <a:noFill/>
          <a:ln w="25400">
            <a:solidFill>
              <a:srgbClr val="424242"/>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0" name="Text Box 84">
            <a:extLst>
              <a:ext uri="{FF2B5EF4-FFF2-40B4-BE49-F238E27FC236}">
                <a16:creationId xmlns:a16="http://schemas.microsoft.com/office/drawing/2014/main" id="{E88144C7-E91A-41C8-8BFA-1AA3BB3471F8}"/>
              </a:ext>
            </a:extLst>
          </p:cNvPr>
          <p:cNvSpPr txBox="1">
            <a:spLocks noChangeArrowheads="1"/>
          </p:cNvSpPr>
          <p:nvPr>
            <p:custDataLst>
              <p:tags r:id="rId3"/>
            </p:custDataLst>
          </p:nvPr>
        </p:nvSpPr>
        <p:spPr bwMode="auto">
          <a:xfrm>
            <a:off x="2169885" y="5498350"/>
            <a:ext cx="1158875"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err="1">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Dabi</a:t>
            </a:r>
            <a:r>
              <a:rPr kumimoji="0" lang="en-CA" sz="1400" b="1" i="0" u="none" strike="noStrike" kern="0" cap="none" spc="0" normalizeH="0" baseline="0" noProof="0" dirty="0">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 110 better</a:t>
            </a:r>
          </a:p>
        </p:txBody>
      </p:sp>
      <p:sp>
        <p:nvSpPr>
          <p:cNvPr id="81" name="Text Box 84">
            <a:extLst>
              <a:ext uri="{FF2B5EF4-FFF2-40B4-BE49-F238E27FC236}">
                <a16:creationId xmlns:a16="http://schemas.microsoft.com/office/drawing/2014/main" id="{D9C15485-A04E-451A-858C-903E0F538DF4}"/>
              </a:ext>
            </a:extLst>
          </p:cNvPr>
          <p:cNvSpPr txBox="1">
            <a:spLocks noChangeArrowheads="1"/>
          </p:cNvSpPr>
          <p:nvPr>
            <p:custDataLst>
              <p:tags r:id="rId4"/>
            </p:custDataLst>
          </p:nvPr>
        </p:nvSpPr>
        <p:spPr bwMode="auto">
          <a:xfrm>
            <a:off x="3439885" y="5507875"/>
            <a:ext cx="1155700"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a:ln>
                  <a:noFill/>
                </a:ln>
                <a:solidFill>
                  <a:srgbClr val="424242"/>
                </a:solidFill>
                <a:effectLst/>
                <a:uLnTx/>
                <a:uFillTx/>
                <a:latin typeface="Arial Narrow" panose="020B0606020202030204" pitchFamily="34" charset="0"/>
                <a:ea typeface="Lato" panose="020F0502020204030203" pitchFamily="34" charset="0"/>
                <a:cs typeface="Lato" panose="020F0502020204030203" pitchFamily="34" charset="0"/>
              </a:rPr>
              <a:t>Warfarin better</a:t>
            </a:r>
          </a:p>
        </p:txBody>
      </p:sp>
      <p:sp>
        <p:nvSpPr>
          <p:cNvPr id="82" name="Line 43">
            <a:extLst>
              <a:ext uri="{FF2B5EF4-FFF2-40B4-BE49-F238E27FC236}">
                <a16:creationId xmlns:a16="http://schemas.microsoft.com/office/drawing/2014/main" id="{6502959D-5E1B-4A4A-A511-CFA0DAADA86F}"/>
              </a:ext>
            </a:extLst>
          </p:cNvPr>
          <p:cNvSpPr>
            <a:spLocks noChangeShapeType="1"/>
          </p:cNvSpPr>
          <p:nvPr>
            <p:custDataLst>
              <p:tags r:id="rId5"/>
            </p:custDataLst>
          </p:nvPr>
        </p:nvSpPr>
        <p:spPr bwMode="auto">
          <a:xfrm flipH="1">
            <a:off x="5548358" y="5476497"/>
            <a:ext cx="1103312" cy="0"/>
          </a:xfrm>
          <a:prstGeom prst="line">
            <a:avLst/>
          </a:prstGeom>
          <a:noFill/>
          <a:ln w="25400">
            <a:solidFill>
              <a:srgbClr val="00BF96"/>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83" name="Line 44">
            <a:extLst>
              <a:ext uri="{FF2B5EF4-FFF2-40B4-BE49-F238E27FC236}">
                <a16:creationId xmlns:a16="http://schemas.microsoft.com/office/drawing/2014/main" id="{C3555B19-B99C-428D-9B9D-5324C19B266C}"/>
              </a:ext>
            </a:extLst>
          </p:cNvPr>
          <p:cNvSpPr>
            <a:spLocks noChangeShapeType="1"/>
          </p:cNvSpPr>
          <p:nvPr>
            <p:custDataLst>
              <p:tags r:id="rId6"/>
            </p:custDataLst>
          </p:nvPr>
        </p:nvSpPr>
        <p:spPr bwMode="auto">
          <a:xfrm>
            <a:off x="6737395" y="5476497"/>
            <a:ext cx="1103313" cy="0"/>
          </a:xfrm>
          <a:prstGeom prst="line">
            <a:avLst/>
          </a:prstGeom>
          <a:noFill/>
          <a:ln w="25400">
            <a:solidFill>
              <a:srgbClr val="424242"/>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4" name="Text Box 84">
            <a:extLst>
              <a:ext uri="{FF2B5EF4-FFF2-40B4-BE49-F238E27FC236}">
                <a16:creationId xmlns:a16="http://schemas.microsoft.com/office/drawing/2014/main" id="{3BED21B1-EA4C-4815-A7E8-F101056F3CAE}"/>
              </a:ext>
            </a:extLst>
          </p:cNvPr>
          <p:cNvSpPr txBox="1">
            <a:spLocks noChangeArrowheads="1"/>
          </p:cNvSpPr>
          <p:nvPr>
            <p:custDataLst>
              <p:tags r:id="rId7"/>
            </p:custDataLst>
          </p:nvPr>
        </p:nvSpPr>
        <p:spPr bwMode="auto">
          <a:xfrm>
            <a:off x="5486445" y="5506444"/>
            <a:ext cx="1158875"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err="1">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Dabi</a:t>
            </a:r>
            <a:r>
              <a:rPr kumimoji="0" lang="en-CA" sz="1400" b="1" i="0" u="none" strike="noStrike" kern="0" cap="none" spc="0" normalizeH="0" baseline="0" noProof="0" dirty="0">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 150 better</a:t>
            </a:r>
          </a:p>
        </p:txBody>
      </p:sp>
      <p:sp>
        <p:nvSpPr>
          <p:cNvPr id="85" name="Text Box 84">
            <a:extLst>
              <a:ext uri="{FF2B5EF4-FFF2-40B4-BE49-F238E27FC236}">
                <a16:creationId xmlns:a16="http://schemas.microsoft.com/office/drawing/2014/main" id="{7D276192-02B1-4413-ADDD-5717EA444B39}"/>
              </a:ext>
            </a:extLst>
          </p:cNvPr>
          <p:cNvSpPr txBox="1">
            <a:spLocks noChangeArrowheads="1"/>
          </p:cNvSpPr>
          <p:nvPr>
            <p:custDataLst>
              <p:tags r:id="rId8"/>
            </p:custDataLst>
          </p:nvPr>
        </p:nvSpPr>
        <p:spPr bwMode="auto">
          <a:xfrm>
            <a:off x="6765970" y="5506444"/>
            <a:ext cx="1155700"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a:ln>
                  <a:noFill/>
                </a:ln>
                <a:solidFill>
                  <a:srgbClr val="424242"/>
                </a:solidFill>
                <a:effectLst/>
                <a:uLnTx/>
                <a:uFillTx/>
                <a:latin typeface="Arial Narrow" panose="020B0606020202030204" pitchFamily="34" charset="0"/>
                <a:ea typeface="Lato" panose="020F0502020204030203" pitchFamily="34" charset="0"/>
                <a:cs typeface="Lato" panose="020F0502020204030203" pitchFamily="34" charset="0"/>
              </a:rPr>
              <a:t>Warfarin better</a:t>
            </a:r>
          </a:p>
        </p:txBody>
      </p:sp>
      <p:sp>
        <p:nvSpPr>
          <p:cNvPr id="86" name="Line 5">
            <a:extLst>
              <a:ext uri="{FF2B5EF4-FFF2-40B4-BE49-F238E27FC236}">
                <a16:creationId xmlns:a16="http://schemas.microsoft.com/office/drawing/2014/main" id="{E7F7E219-EC22-4A7B-A365-753477CAEF07}"/>
              </a:ext>
            </a:extLst>
          </p:cNvPr>
          <p:cNvSpPr>
            <a:spLocks noChangeShapeType="1"/>
          </p:cNvSpPr>
          <p:nvPr/>
        </p:nvSpPr>
        <p:spPr bwMode="auto">
          <a:xfrm flipV="1">
            <a:off x="3347704" y="2087566"/>
            <a:ext cx="0" cy="3112101"/>
          </a:xfrm>
          <a:prstGeom prst="line">
            <a:avLst/>
          </a:prstGeom>
          <a:noFill/>
          <a:ln w="12700" algn="ctr">
            <a:solidFill>
              <a:schemeClr val="tx1">
                <a:lumMod val="75000"/>
                <a:lumOff val="25000"/>
              </a:schemeClr>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7" name="Line 37">
            <a:extLst>
              <a:ext uri="{FF2B5EF4-FFF2-40B4-BE49-F238E27FC236}">
                <a16:creationId xmlns:a16="http://schemas.microsoft.com/office/drawing/2014/main" id="{A9CE3853-FB9A-4254-A0CF-61F7CF0CDBD3}"/>
              </a:ext>
            </a:extLst>
          </p:cNvPr>
          <p:cNvSpPr>
            <a:spLocks noChangeShapeType="1"/>
          </p:cNvSpPr>
          <p:nvPr/>
        </p:nvSpPr>
        <p:spPr bwMode="auto">
          <a:xfrm>
            <a:off x="2878287" y="2724993"/>
            <a:ext cx="820695"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88" name="Oval 41">
            <a:extLst>
              <a:ext uri="{FF2B5EF4-FFF2-40B4-BE49-F238E27FC236}">
                <a16:creationId xmlns:a16="http://schemas.microsoft.com/office/drawing/2014/main" id="{E8834360-ED03-42D1-9C44-D4574D7A782E}"/>
              </a:ext>
            </a:extLst>
          </p:cNvPr>
          <p:cNvSpPr>
            <a:spLocks noChangeAspect="1" noChangeArrowheads="1"/>
          </p:cNvSpPr>
          <p:nvPr/>
        </p:nvSpPr>
        <p:spPr bwMode="auto">
          <a:xfrm>
            <a:off x="3099925" y="2658071"/>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89" name="Line 37">
            <a:extLst>
              <a:ext uri="{FF2B5EF4-FFF2-40B4-BE49-F238E27FC236}">
                <a16:creationId xmlns:a16="http://schemas.microsoft.com/office/drawing/2014/main" id="{6ED26FA8-4A5F-4DCC-A487-6C080196E214}"/>
              </a:ext>
            </a:extLst>
          </p:cNvPr>
          <p:cNvSpPr>
            <a:spLocks noChangeShapeType="1"/>
          </p:cNvSpPr>
          <p:nvPr/>
        </p:nvSpPr>
        <p:spPr bwMode="auto">
          <a:xfrm>
            <a:off x="3022200" y="3068125"/>
            <a:ext cx="578440"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90" name="Oval 41">
            <a:extLst>
              <a:ext uri="{FF2B5EF4-FFF2-40B4-BE49-F238E27FC236}">
                <a16:creationId xmlns:a16="http://schemas.microsoft.com/office/drawing/2014/main" id="{B30EEAD5-392C-45EB-97CF-0C1F38A5D071}"/>
              </a:ext>
            </a:extLst>
          </p:cNvPr>
          <p:cNvSpPr>
            <a:spLocks noChangeAspect="1" noChangeArrowheads="1"/>
          </p:cNvSpPr>
          <p:nvPr/>
        </p:nvSpPr>
        <p:spPr bwMode="auto">
          <a:xfrm>
            <a:off x="3178058" y="3012778"/>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91" name="Line 37">
            <a:extLst>
              <a:ext uri="{FF2B5EF4-FFF2-40B4-BE49-F238E27FC236}">
                <a16:creationId xmlns:a16="http://schemas.microsoft.com/office/drawing/2014/main" id="{47959BA0-5288-437B-BBE3-2C6074EF634E}"/>
              </a:ext>
            </a:extLst>
          </p:cNvPr>
          <p:cNvSpPr>
            <a:spLocks noChangeShapeType="1"/>
          </p:cNvSpPr>
          <p:nvPr/>
        </p:nvSpPr>
        <p:spPr bwMode="auto">
          <a:xfrm>
            <a:off x="2889073" y="3466344"/>
            <a:ext cx="694606"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92" name="Oval 41">
            <a:extLst>
              <a:ext uri="{FF2B5EF4-FFF2-40B4-BE49-F238E27FC236}">
                <a16:creationId xmlns:a16="http://schemas.microsoft.com/office/drawing/2014/main" id="{760D0C8D-E66E-4E4C-9322-3DB3D3F001A4}"/>
              </a:ext>
            </a:extLst>
          </p:cNvPr>
          <p:cNvSpPr>
            <a:spLocks noChangeAspect="1" noChangeArrowheads="1"/>
          </p:cNvSpPr>
          <p:nvPr/>
        </p:nvSpPr>
        <p:spPr bwMode="auto">
          <a:xfrm>
            <a:off x="3099922" y="3399422"/>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93" name="Line 37">
            <a:extLst>
              <a:ext uri="{FF2B5EF4-FFF2-40B4-BE49-F238E27FC236}">
                <a16:creationId xmlns:a16="http://schemas.microsoft.com/office/drawing/2014/main" id="{ACE70C81-DD60-452D-8737-FA2155949A87}"/>
              </a:ext>
            </a:extLst>
          </p:cNvPr>
          <p:cNvSpPr>
            <a:spLocks noChangeShapeType="1"/>
          </p:cNvSpPr>
          <p:nvPr/>
        </p:nvSpPr>
        <p:spPr bwMode="auto">
          <a:xfrm>
            <a:off x="2673048" y="4208495"/>
            <a:ext cx="473123"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94" name="Oval 41">
            <a:extLst>
              <a:ext uri="{FF2B5EF4-FFF2-40B4-BE49-F238E27FC236}">
                <a16:creationId xmlns:a16="http://schemas.microsoft.com/office/drawing/2014/main" id="{152B56D7-AEA4-470C-A0FD-9C861F93EB7B}"/>
              </a:ext>
            </a:extLst>
          </p:cNvPr>
          <p:cNvSpPr>
            <a:spLocks noChangeAspect="1" noChangeArrowheads="1"/>
          </p:cNvSpPr>
          <p:nvPr/>
        </p:nvSpPr>
        <p:spPr bwMode="auto">
          <a:xfrm>
            <a:off x="2907987" y="4153145"/>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95" name="Line 37">
            <a:extLst>
              <a:ext uri="{FF2B5EF4-FFF2-40B4-BE49-F238E27FC236}">
                <a16:creationId xmlns:a16="http://schemas.microsoft.com/office/drawing/2014/main" id="{EF185ACF-2165-4165-80F6-89FB5CEE0436}"/>
              </a:ext>
            </a:extLst>
          </p:cNvPr>
          <p:cNvSpPr>
            <a:spLocks noChangeShapeType="1"/>
          </p:cNvSpPr>
          <p:nvPr/>
        </p:nvSpPr>
        <p:spPr bwMode="auto">
          <a:xfrm>
            <a:off x="2878293" y="4551627"/>
            <a:ext cx="370827"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96" name="Oval 41">
            <a:extLst>
              <a:ext uri="{FF2B5EF4-FFF2-40B4-BE49-F238E27FC236}">
                <a16:creationId xmlns:a16="http://schemas.microsoft.com/office/drawing/2014/main" id="{33862467-EE6C-4E3C-857E-B63AD1F39C2B}"/>
              </a:ext>
            </a:extLst>
          </p:cNvPr>
          <p:cNvSpPr>
            <a:spLocks noChangeAspect="1" noChangeArrowheads="1"/>
          </p:cNvSpPr>
          <p:nvPr/>
        </p:nvSpPr>
        <p:spPr bwMode="auto">
          <a:xfrm>
            <a:off x="2990325" y="4496279"/>
            <a:ext cx="114771"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97" name="Line 37">
            <a:extLst>
              <a:ext uri="{FF2B5EF4-FFF2-40B4-BE49-F238E27FC236}">
                <a16:creationId xmlns:a16="http://schemas.microsoft.com/office/drawing/2014/main" id="{75F953F7-C932-49C1-864F-68FB4DFDC0D6}"/>
              </a:ext>
            </a:extLst>
          </p:cNvPr>
          <p:cNvSpPr>
            <a:spLocks noChangeShapeType="1"/>
          </p:cNvSpPr>
          <p:nvPr/>
        </p:nvSpPr>
        <p:spPr bwMode="auto">
          <a:xfrm>
            <a:off x="3022201" y="4919867"/>
            <a:ext cx="629836"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98" name="Oval 97">
            <a:extLst>
              <a:ext uri="{FF2B5EF4-FFF2-40B4-BE49-F238E27FC236}">
                <a16:creationId xmlns:a16="http://schemas.microsoft.com/office/drawing/2014/main" id="{18E41BD1-F056-41FE-BC83-5F1E3DD5D6F0}"/>
              </a:ext>
            </a:extLst>
          </p:cNvPr>
          <p:cNvSpPr>
            <a:spLocks noChangeAspect="1" noChangeArrowheads="1"/>
          </p:cNvSpPr>
          <p:nvPr/>
        </p:nvSpPr>
        <p:spPr bwMode="auto">
          <a:xfrm>
            <a:off x="3268998" y="4864519"/>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99" name="Line 5">
            <a:extLst>
              <a:ext uri="{FF2B5EF4-FFF2-40B4-BE49-F238E27FC236}">
                <a16:creationId xmlns:a16="http://schemas.microsoft.com/office/drawing/2014/main" id="{9D74A6EC-1A24-4576-910B-5220AA5AAC71}"/>
              </a:ext>
            </a:extLst>
          </p:cNvPr>
          <p:cNvSpPr>
            <a:spLocks noChangeShapeType="1"/>
          </p:cNvSpPr>
          <p:nvPr/>
        </p:nvSpPr>
        <p:spPr bwMode="auto">
          <a:xfrm flipV="1">
            <a:off x="6660072" y="2087483"/>
            <a:ext cx="0" cy="3112101"/>
          </a:xfrm>
          <a:prstGeom prst="line">
            <a:avLst/>
          </a:prstGeom>
          <a:noFill/>
          <a:ln w="12700" algn="ctr">
            <a:solidFill>
              <a:schemeClr val="tx1">
                <a:lumMod val="75000"/>
                <a:lumOff val="25000"/>
              </a:schemeClr>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0" name="Line 37">
            <a:extLst>
              <a:ext uri="{FF2B5EF4-FFF2-40B4-BE49-F238E27FC236}">
                <a16:creationId xmlns:a16="http://schemas.microsoft.com/office/drawing/2014/main" id="{DD3FB254-7DFD-4A7A-BE04-A26A1FC97129}"/>
              </a:ext>
            </a:extLst>
          </p:cNvPr>
          <p:cNvSpPr>
            <a:spLocks noChangeShapeType="1"/>
          </p:cNvSpPr>
          <p:nvPr/>
        </p:nvSpPr>
        <p:spPr bwMode="auto">
          <a:xfrm>
            <a:off x="5913410" y="2736568"/>
            <a:ext cx="826015"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01" name="Oval 41">
            <a:extLst>
              <a:ext uri="{FF2B5EF4-FFF2-40B4-BE49-F238E27FC236}">
                <a16:creationId xmlns:a16="http://schemas.microsoft.com/office/drawing/2014/main" id="{8209F3E2-C1E3-4324-9CE7-E3E951098433}"/>
              </a:ext>
            </a:extLst>
          </p:cNvPr>
          <p:cNvSpPr>
            <a:spLocks noChangeAspect="1" noChangeArrowheads="1"/>
          </p:cNvSpPr>
          <p:nvPr/>
        </p:nvSpPr>
        <p:spPr bwMode="auto">
          <a:xfrm>
            <a:off x="6279064" y="2681221"/>
            <a:ext cx="114771"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02" name="Line 37">
            <a:extLst>
              <a:ext uri="{FF2B5EF4-FFF2-40B4-BE49-F238E27FC236}">
                <a16:creationId xmlns:a16="http://schemas.microsoft.com/office/drawing/2014/main" id="{04035103-DC7A-4327-8CCF-AD250C40173C}"/>
              </a:ext>
            </a:extLst>
          </p:cNvPr>
          <p:cNvSpPr>
            <a:spLocks noChangeShapeType="1"/>
          </p:cNvSpPr>
          <p:nvPr/>
        </p:nvSpPr>
        <p:spPr bwMode="auto">
          <a:xfrm>
            <a:off x="6074891" y="3068125"/>
            <a:ext cx="455653"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03" name="Oval 41">
            <a:extLst>
              <a:ext uri="{FF2B5EF4-FFF2-40B4-BE49-F238E27FC236}">
                <a16:creationId xmlns:a16="http://schemas.microsoft.com/office/drawing/2014/main" id="{FD3B6CE1-EAD3-4886-9E06-E0CA816D3FCF}"/>
              </a:ext>
            </a:extLst>
          </p:cNvPr>
          <p:cNvSpPr>
            <a:spLocks noChangeAspect="1" noChangeArrowheads="1"/>
          </p:cNvSpPr>
          <p:nvPr/>
        </p:nvSpPr>
        <p:spPr bwMode="auto">
          <a:xfrm>
            <a:off x="6285283" y="3012778"/>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04" name="Line 37">
            <a:extLst>
              <a:ext uri="{FF2B5EF4-FFF2-40B4-BE49-F238E27FC236}">
                <a16:creationId xmlns:a16="http://schemas.microsoft.com/office/drawing/2014/main" id="{2609F7FD-4351-46B8-8817-87D5C2584F3E}"/>
              </a:ext>
            </a:extLst>
          </p:cNvPr>
          <p:cNvSpPr>
            <a:spLocks noChangeShapeType="1"/>
          </p:cNvSpPr>
          <p:nvPr/>
        </p:nvSpPr>
        <p:spPr bwMode="auto">
          <a:xfrm>
            <a:off x="5769387" y="3466344"/>
            <a:ext cx="732434"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05" name="Oval 41">
            <a:extLst>
              <a:ext uri="{FF2B5EF4-FFF2-40B4-BE49-F238E27FC236}">
                <a16:creationId xmlns:a16="http://schemas.microsoft.com/office/drawing/2014/main" id="{8B65EE37-C73F-4947-910B-8CDFAE9C0251}"/>
              </a:ext>
            </a:extLst>
          </p:cNvPr>
          <p:cNvSpPr>
            <a:spLocks noChangeAspect="1" noChangeArrowheads="1"/>
          </p:cNvSpPr>
          <p:nvPr/>
        </p:nvSpPr>
        <p:spPr bwMode="auto">
          <a:xfrm>
            <a:off x="6124252" y="3399422"/>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06" name="Line 37">
            <a:extLst>
              <a:ext uri="{FF2B5EF4-FFF2-40B4-BE49-F238E27FC236}">
                <a16:creationId xmlns:a16="http://schemas.microsoft.com/office/drawing/2014/main" id="{E184EAC4-1261-4B5A-8E57-75CB183F7646}"/>
              </a:ext>
            </a:extLst>
          </p:cNvPr>
          <p:cNvSpPr>
            <a:spLocks noChangeShapeType="1"/>
          </p:cNvSpPr>
          <p:nvPr/>
        </p:nvSpPr>
        <p:spPr bwMode="auto">
          <a:xfrm>
            <a:off x="6160362" y="4196918"/>
            <a:ext cx="632399"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07" name="Oval 41">
            <a:extLst>
              <a:ext uri="{FF2B5EF4-FFF2-40B4-BE49-F238E27FC236}">
                <a16:creationId xmlns:a16="http://schemas.microsoft.com/office/drawing/2014/main" id="{44B8CA69-3C8F-4CC8-ADAE-91E5B825686F}"/>
              </a:ext>
            </a:extLst>
          </p:cNvPr>
          <p:cNvSpPr>
            <a:spLocks noChangeAspect="1" noChangeArrowheads="1"/>
          </p:cNvSpPr>
          <p:nvPr/>
        </p:nvSpPr>
        <p:spPr bwMode="auto">
          <a:xfrm>
            <a:off x="6323299" y="4141572"/>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08" name="Line 37">
            <a:extLst>
              <a:ext uri="{FF2B5EF4-FFF2-40B4-BE49-F238E27FC236}">
                <a16:creationId xmlns:a16="http://schemas.microsoft.com/office/drawing/2014/main" id="{89FFD697-2E45-4926-A8AC-0F9CB120F574}"/>
              </a:ext>
            </a:extLst>
          </p:cNvPr>
          <p:cNvSpPr>
            <a:spLocks noChangeShapeType="1"/>
          </p:cNvSpPr>
          <p:nvPr/>
        </p:nvSpPr>
        <p:spPr bwMode="auto">
          <a:xfrm>
            <a:off x="6233941" y="4551625"/>
            <a:ext cx="397400"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09" name="Oval 41">
            <a:extLst>
              <a:ext uri="{FF2B5EF4-FFF2-40B4-BE49-F238E27FC236}">
                <a16:creationId xmlns:a16="http://schemas.microsoft.com/office/drawing/2014/main" id="{51745888-F94A-4886-84D2-D8DAD1DA1914}"/>
              </a:ext>
            </a:extLst>
          </p:cNvPr>
          <p:cNvSpPr>
            <a:spLocks noChangeAspect="1" noChangeArrowheads="1"/>
          </p:cNvSpPr>
          <p:nvPr/>
        </p:nvSpPr>
        <p:spPr bwMode="auto">
          <a:xfrm>
            <a:off x="6345973" y="4496279"/>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10" name="Line 37">
            <a:extLst>
              <a:ext uri="{FF2B5EF4-FFF2-40B4-BE49-F238E27FC236}">
                <a16:creationId xmlns:a16="http://schemas.microsoft.com/office/drawing/2014/main" id="{3B3C7959-532E-4CB5-B63F-554AEB59AA66}"/>
              </a:ext>
            </a:extLst>
          </p:cNvPr>
          <p:cNvSpPr>
            <a:spLocks noChangeShapeType="1"/>
          </p:cNvSpPr>
          <p:nvPr/>
        </p:nvSpPr>
        <p:spPr bwMode="auto">
          <a:xfrm>
            <a:off x="6432643" y="4919867"/>
            <a:ext cx="542651"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11" name="Oval 110">
            <a:extLst>
              <a:ext uri="{FF2B5EF4-FFF2-40B4-BE49-F238E27FC236}">
                <a16:creationId xmlns:a16="http://schemas.microsoft.com/office/drawing/2014/main" id="{89D71470-32C7-4E72-9A7C-0E3179522753}"/>
              </a:ext>
            </a:extLst>
          </p:cNvPr>
          <p:cNvSpPr>
            <a:spLocks noChangeAspect="1" noChangeArrowheads="1"/>
          </p:cNvSpPr>
          <p:nvPr/>
        </p:nvSpPr>
        <p:spPr bwMode="auto">
          <a:xfrm>
            <a:off x="6592256" y="4864519"/>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12" name="TextBox 111">
            <a:extLst>
              <a:ext uri="{FF2B5EF4-FFF2-40B4-BE49-F238E27FC236}">
                <a16:creationId xmlns:a16="http://schemas.microsoft.com/office/drawing/2014/main" id="{6569C874-E270-48E9-B812-6D4B0C91B47B}"/>
              </a:ext>
            </a:extLst>
          </p:cNvPr>
          <p:cNvSpPr txBox="1"/>
          <p:nvPr/>
        </p:nvSpPr>
        <p:spPr>
          <a:xfrm>
            <a:off x="584816" y="5655219"/>
            <a:ext cx="95289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N= 18,113</a:t>
            </a:r>
          </a:p>
        </p:txBody>
      </p:sp>
      <p:sp>
        <p:nvSpPr>
          <p:cNvPr id="113" name="Text Box 3">
            <a:extLst>
              <a:ext uri="{FF2B5EF4-FFF2-40B4-BE49-F238E27FC236}">
                <a16:creationId xmlns:a16="http://schemas.microsoft.com/office/drawing/2014/main" id="{F01DD6BE-9DA6-400D-BB27-A3479E2F2CB1}"/>
              </a:ext>
            </a:extLst>
          </p:cNvPr>
          <p:cNvSpPr txBox="1">
            <a:spLocks noChangeArrowheads="1"/>
          </p:cNvSpPr>
          <p:nvPr/>
        </p:nvSpPr>
        <p:spPr bwMode="auto">
          <a:xfrm>
            <a:off x="142269" y="6316726"/>
            <a:ext cx="4341263" cy="5078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*n=5844 (32.6%); † n=8553 (47.6%); ‡ n=3554 (19.8%)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Results were consistent regardless of methods for GFR estimation</a:t>
            </a:r>
            <a:b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b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Hijazi Z et al. Circulation 2014; 129:961-70. </a:t>
            </a:r>
          </a:p>
        </p:txBody>
      </p:sp>
    </p:spTree>
    <p:extLst>
      <p:ext uri="{BB962C8B-B14F-4D97-AF65-F5344CB8AC3E}">
        <p14:creationId xmlns:p14="http://schemas.microsoft.com/office/powerpoint/2010/main" val="370760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3421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23627"/>
            <a:ext cx="7357162"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Reviewing the Data: </a:t>
            </a:r>
            <a:r>
              <a:rPr kumimoji="0" lang="en-CA" sz="2800" b="1" i="0" u="none" strike="noStrike" kern="1200" cap="none" spc="0" normalizeH="0" baseline="0" noProof="0" dirty="0" err="1">
                <a:ln>
                  <a:noFill/>
                </a:ln>
                <a:solidFill>
                  <a:srgbClr val="424242"/>
                </a:solidFill>
                <a:effectLst/>
                <a:uLnTx/>
                <a:uFillTx/>
                <a:latin typeface="Arial Narrow" panose="020B0606020202030204" pitchFamily="34" charset="0"/>
                <a:ea typeface="+mn-ea"/>
                <a:cs typeface="Aharoni" panose="02010803020104030203" pitchFamily="2" charset="-79"/>
              </a:rPr>
              <a:t>Edoxaban</a:t>
            </a:r>
            <a:endParaRPr kumimoji="0" lang="en-CA" sz="2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Outcomes in the ENGAGE AF-TIMI 48 Trial According to Renal Function</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110538" y="208927"/>
            <a:ext cx="1871538" cy="827141"/>
          </a:xfrm>
          <a:prstGeom prst="rect">
            <a:avLst/>
          </a:prstGeom>
        </p:spPr>
      </p:pic>
      <p:sp>
        <p:nvSpPr>
          <p:cNvPr id="55" name="Text Box 3">
            <a:extLst>
              <a:ext uri="{FF2B5EF4-FFF2-40B4-BE49-F238E27FC236}">
                <a16:creationId xmlns:a16="http://schemas.microsoft.com/office/drawing/2014/main" id="{2FEDD376-9130-43AB-A374-ACC421B2EE84}"/>
              </a:ext>
            </a:extLst>
          </p:cNvPr>
          <p:cNvSpPr txBox="1">
            <a:spLocks noChangeArrowheads="1"/>
          </p:cNvSpPr>
          <p:nvPr/>
        </p:nvSpPr>
        <p:spPr bwMode="auto">
          <a:xfrm>
            <a:off x="142269" y="6422538"/>
            <a:ext cx="7727636"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Impact of Renal Function on Outcomes With </a:t>
            </a:r>
            <a:r>
              <a:rPr kumimoji="0" lang="en-CA"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 the ENGAGE AF-TIMI 48 Trial, Volume: 134, Issue: 1, Pages: 24-36, DOI: (10.1161/CIRCULATIONAHA.116.022361) </a:t>
            </a:r>
          </a:p>
        </p:txBody>
      </p:sp>
      <p:sp>
        <p:nvSpPr>
          <p:cNvPr id="125" name="Rectangle 124">
            <a:extLst>
              <a:ext uri="{FF2B5EF4-FFF2-40B4-BE49-F238E27FC236}">
                <a16:creationId xmlns:a16="http://schemas.microsoft.com/office/drawing/2014/main" id="{1F38643A-7775-45B6-8DB9-4C2409FC5D35}"/>
              </a:ext>
            </a:extLst>
          </p:cNvPr>
          <p:cNvSpPr/>
          <p:nvPr/>
        </p:nvSpPr>
        <p:spPr>
          <a:xfrm>
            <a:off x="161924" y="5785809"/>
            <a:ext cx="8078463"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*HDER of 60 mg daily or 30 mg daily if dose reduced for creatinine clearance (</a:t>
            </a:r>
            <a:r>
              <a:rPr kumimoji="0" lang="en-CA" sz="12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CrCl</a:t>
            </a: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≤50 mL/min, weight ≤60 kg, or potent phosphorylated glycoprotein inhibitor use.</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pic>
        <p:nvPicPr>
          <p:cNvPr id="4" name="Picture 3" descr="A screenshot of text&#10;&#10;Description automatically generated">
            <a:extLst>
              <a:ext uri="{FF2B5EF4-FFF2-40B4-BE49-F238E27FC236}">
                <a16:creationId xmlns:a16="http://schemas.microsoft.com/office/drawing/2014/main" id="{1AAF75FB-6318-49F3-8674-E335C32F04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596" y="1349784"/>
            <a:ext cx="7988808" cy="4367784"/>
          </a:xfrm>
          <a:prstGeom prst="rect">
            <a:avLst/>
          </a:prstGeom>
        </p:spPr>
      </p:pic>
    </p:spTree>
    <p:extLst>
      <p:ext uri="{BB962C8B-B14F-4D97-AF65-F5344CB8AC3E}">
        <p14:creationId xmlns:p14="http://schemas.microsoft.com/office/powerpoint/2010/main" val="138666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7631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23627"/>
            <a:ext cx="7357162" cy="89255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Reviewing the Data: Rivaroxaban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Outcomes in ROCKET-AF According to Renal Function</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110538" y="208927"/>
            <a:ext cx="1871538" cy="827141"/>
          </a:xfrm>
          <a:prstGeom prst="rect">
            <a:avLst/>
          </a:prstGeom>
        </p:spPr>
      </p:pic>
      <p:graphicFrame>
        <p:nvGraphicFramePr>
          <p:cNvPr id="21" name="Tableau 40">
            <a:extLst>
              <a:ext uri="{FF2B5EF4-FFF2-40B4-BE49-F238E27FC236}">
                <a16:creationId xmlns:a16="http://schemas.microsoft.com/office/drawing/2014/main" id="{91F7445F-D8D6-43CA-BC68-D5E6DFE8252C}"/>
              </a:ext>
            </a:extLst>
          </p:cNvPr>
          <p:cNvGraphicFramePr>
            <a:graphicFrameLocks noGrp="1"/>
          </p:cNvGraphicFramePr>
          <p:nvPr/>
        </p:nvGraphicFramePr>
        <p:xfrm>
          <a:off x="438904" y="1547955"/>
          <a:ext cx="8288064" cy="3313089"/>
        </p:xfrm>
        <a:graphic>
          <a:graphicData uri="http://schemas.openxmlformats.org/drawingml/2006/table">
            <a:tbl>
              <a:tblPr>
                <a:effectLst>
                  <a:outerShdw blurRad="50800" dist="38100" dir="2700000" algn="tl" rotWithShape="0">
                    <a:prstClr val="black">
                      <a:alpha val="40000"/>
                    </a:prstClr>
                  </a:outerShdw>
                </a:effectLst>
              </a:tblPr>
              <a:tblGrid>
                <a:gridCol w="2145815">
                  <a:extLst>
                    <a:ext uri="{9D8B030D-6E8A-4147-A177-3AD203B41FA5}">
                      <a16:colId xmlns:a16="http://schemas.microsoft.com/office/drawing/2014/main" val="20000"/>
                    </a:ext>
                  </a:extLst>
                </a:gridCol>
                <a:gridCol w="1311577">
                  <a:extLst>
                    <a:ext uri="{9D8B030D-6E8A-4147-A177-3AD203B41FA5}">
                      <a16:colId xmlns:a16="http://schemas.microsoft.com/office/drawing/2014/main" val="20001"/>
                    </a:ext>
                  </a:extLst>
                </a:gridCol>
                <a:gridCol w="1190166">
                  <a:extLst>
                    <a:ext uri="{9D8B030D-6E8A-4147-A177-3AD203B41FA5}">
                      <a16:colId xmlns:a16="http://schemas.microsoft.com/office/drawing/2014/main" val="20003"/>
                    </a:ext>
                  </a:extLst>
                </a:gridCol>
                <a:gridCol w="2030282">
                  <a:extLst>
                    <a:ext uri="{9D8B030D-6E8A-4147-A177-3AD203B41FA5}">
                      <a16:colId xmlns:a16="http://schemas.microsoft.com/office/drawing/2014/main" val="20004"/>
                    </a:ext>
                  </a:extLst>
                </a:gridCol>
                <a:gridCol w="1610224">
                  <a:extLst>
                    <a:ext uri="{9D8B030D-6E8A-4147-A177-3AD203B41FA5}">
                      <a16:colId xmlns:a16="http://schemas.microsoft.com/office/drawing/2014/main" val="20005"/>
                    </a:ext>
                  </a:extLst>
                </a:gridCol>
              </a:tblGrid>
              <a:tr h="637752">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Rivaroxaban</a:t>
                      </a:r>
                      <a:endPar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Warfarin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Hazard Ratio (95% CI)</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P value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855">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Number of events per 100 </a:t>
                      </a:r>
                      <a:r>
                        <a:rPr kumimoji="0" lang="en-CA" altLang="en-US" sz="1400" b="1"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pt-yrs</a:t>
                      </a:r>
                      <a:endPar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8984">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kern="1200" cap="none" normalizeH="0" baseline="0" dirty="0">
                          <a:ln>
                            <a:noFill/>
                          </a:ln>
                          <a:solidFill>
                            <a:srgbClr val="13A985"/>
                          </a:solidFill>
                          <a:effectLst/>
                          <a:latin typeface="Arial Narrow" panose="020B0606020202030204" pitchFamily="34" charset="0"/>
                          <a:ea typeface="Lato" panose="020F0502020204030203" pitchFamily="34" charset="0"/>
                          <a:cs typeface="Aharoni" panose="02010803020104030203" pitchFamily="2" charset="-79"/>
                        </a:rPr>
                        <a:t>Stroke / SE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0.76</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8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8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 mL/min</a:t>
                      </a:r>
                      <a:r>
                        <a:rPr kumimoji="0" lang="en-CA" altLang="en-US" sz="18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1.57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2.00</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8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8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30-49 mL/min</a:t>
                      </a:r>
                      <a:r>
                        <a:rPr kumimoji="0" lang="en-CA" altLang="en-US" sz="18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2.32</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2.77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8984">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kern="1200" cap="none" normalizeH="0" baseline="0" dirty="0">
                          <a:ln>
                            <a:noFill/>
                          </a:ln>
                          <a:solidFill>
                            <a:srgbClr val="13A985"/>
                          </a:solidFill>
                          <a:effectLst/>
                          <a:latin typeface="Arial Narrow" panose="020B0606020202030204" pitchFamily="34" charset="0"/>
                          <a:ea typeface="Lato" panose="020F0502020204030203" pitchFamily="34" charset="0"/>
                          <a:cs typeface="Aharoni" panose="02010803020104030203" pitchFamily="2" charset="-79"/>
                        </a:rPr>
                        <a:t>Major bleeding</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bg2">
                            <a:lumMod val="2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CA" sz="1600"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0.48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3.39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3.17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30-49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4.49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4.70</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pSp>
        <p:nvGrpSpPr>
          <p:cNvPr id="22" name="Grouper 44">
            <a:extLst>
              <a:ext uri="{FF2B5EF4-FFF2-40B4-BE49-F238E27FC236}">
                <a16:creationId xmlns:a16="http://schemas.microsoft.com/office/drawing/2014/main" id="{E07B23C8-FA92-4997-9426-07822F0CB7AD}"/>
              </a:ext>
            </a:extLst>
          </p:cNvPr>
          <p:cNvGrpSpPr>
            <a:grpSpLocks/>
          </p:cNvGrpSpPr>
          <p:nvPr/>
        </p:nvGrpSpPr>
        <p:grpSpPr bwMode="auto">
          <a:xfrm>
            <a:off x="5346838" y="2383964"/>
            <a:ext cx="2547688" cy="3114321"/>
            <a:chOff x="4554517" y="2528030"/>
            <a:chExt cx="2547794" cy="3400696"/>
          </a:xfrm>
        </p:grpSpPr>
        <p:sp>
          <p:nvSpPr>
            <p:cNvPr id="23" name="Rectangle 31">
              <a:extLst>
                <a:ext uri="{FF2B5EF4-FFF2-40B4-BE49-F238E27FC236}">
                  <a16:creationId xmlns:a16="http://schemas.microsoft.com/office/drawing/2014/main" id="{C33425A1-92EA-4D50-B6A9-71C22FD05E0A}"/>
                </a:ext>
              </a:extLst>
            </p:cNvPr>
            <p:cNvSpPr>
              <a:spLocks noChangeArrowheads="1"/>
            </p:cNvSpPr>
            <p:nvPr/>
          </p:nvSpPr>
          <p:spPr bwMode="auto">
            <a:xfrm>
              <a:off x="5747768" y="5736843"/>
              <a:ext cx="246873" cy="181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24" name="Rectangle 30">
              <a:extLst>
                <a:ext uri="{FF2B5EF4-FFF2-40B4-BE49-F238E27FC236}">
                  <a16:creationId xmlns:a16="http://schemas.microsoft.com/office/drawing/2014/main" id="{2B630D9B-9B94-4D56-818C-3B1C7C7C3A78}"/>
                </a:ext>
              </a:extLst>
            </p:cNvPr>
            <p:cNvSpPr>
              <a:spLocks noChangeArrowheads="1"/>
            </p:cNvSpPr>
            <p:nvPr/>
          </p:nvSpPr>
          <p:spPr bwMode="auto">
            <a:xfrm>
              <a:off x="6372138" y="5747244"/>
              <a:ext cx="176338" cy="181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25" name="Rectangle 31">
              <a:extLst>
                <a:ext uri="{FF2B5EF4-FFF2-40B4-BE49-F238E27FC236}">
                  <a16:creationId xmlns:a16="http://schemas.microsoft.com/office/drawing/2014/main" id="{9FBBBD0E-362E-44EF-96BD-D161EB03443F}"/>
                </a:ext>
              </a:extLst>
            </p:cNvPr>
            <p:cNvSpPr>
              <a:spLocks noChangeArrowheads="1"/>
            </p:cNvSpPr>
            <p:nvPr/>
          </p:nvSpPr>
          <p:spPr bwMode="auto">
            <a:xfrm>
              <a:off x="6925973" y="5747244"/>
              <a:ext cx="176338" cy="181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26" name="Line 5">
              <a:extLst>
                <a:ext uri="{FF2B5EF4-FFF2-40B4-BE49-F238E27FC236}">
                  <a16:creationId xmlns:a16="http://schemas.microsoft.com/office/drawing/2014/main" id="{495DE05C-D174-491E-AFBC-3DD6FFD90B24}"/>
                </a:ext>
              </a:extLst>
            </p:cNvPr>
            <p:cNvSpPr>
              <a:spLocks noChangeShapeType="1"/>
            </p:cNvSpPr>
            <p:nvPr/>
          </p:nvSpPr>
          <p:spPr bwMode="auto">
            <a:xfrm flipV="1">
              <a:off x="5824660" y="2528030"/>
              <a:ext cx="0" cy="3112357"/>
            </a:xfrm>
            <a:prstGeom prst="line">
              <a:avLst/>
            </a:prstGeom>
            <a:noFill/>
            <a:ln w="12700" algn="ctr">
              <a:solidFill>
                <a:schemeClr val="tx1">
                  <a:lumMod val="85000"/>
                  <a:lumOff val="15000"/>
                </a:schemeClr>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7" name="Line 27">
              <a:extLst>
                <a:ext uri="{FF2B5EF4-FFF2-40B4-BE49-F238E27FC236}">
                  <a16:creationId xmlns:a16="http://schemas.microsoft.com/office/drawing/2014/main" id="{6FBD5F20-7923-4816-97EF-E08366ADEE00}"/>
                </a:ext>
              </a:extLst>
            </p:cNvPr>
            <p:cNvSpPr>
              <a:spLocks noChangeShapeType="1"/>
            </p:cNvSpPr>
            <p:nvPr/>
          </p:nvSpPr>
          <p:spPr bwMode="auto">
            <a:xfrm flipV="1">
              <a:off x="5239462" y="5562600"/>
              <a:ext cx="0" cy="85725"/>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Line 28">
              <a:extLst>
                <a:ext uri="{FF2B5EF4-FFF2-40B4-BE49-F238E27FC236}">
                  <a16:creationId xmlns:a16="http://schemas.microsoft.com/office/drawing/2014/main" id="{D5C31444-2EA5-41C8-805B-5FE28EA296F0}"/>
                </a:ext>
              </a:extLst>
            </p:cNvPr>
            <p:cNvSpPr>
              <a:spLocks noChangeShapeType="1"/>
            </p:cNvSpPr>
            <p:nvPr/>
          </p:nvSpPr>
          <p:spPr bwMode="auto">
            <a:xfrm flipH="1" flipV="1">
              <a:off x="6409858" y="5561013"/>
              <a:ext cx="0" cy="84137"/>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Rectangle 30">
              <a:extLst>
                <a:ext uri="{FF2B5EF4-FFF2-40B4-BE49-F238E27FC236}">
                  <a16:creationId xmlns:a16="http://schemas.microsoft.com/office/drawing/2014/main" id="{58B7191D-280A-4343-9510-8E7D5A3926D3}"/>
                </a:ext>
              </a:extLst>
            </p:cNvPr>
            <p:cNvSpPr>
              <a:spLocks noChangeArrowheads="1"/>
            </p:cNvSpPr>
            <p:nvPr/>
          </p:nvSpPr>
          <p:spPr bwMode="auto">
            <a:xfrm>
              <a:off x="5178884" y="5736843"/>
              <a:ext cx="176338" cy="181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30" name="Line 27">
              <a:extLst>
                <a:ext uri="{FF2B5EF4-FFF2-40B4-BE49-F238E27FC236}">
                  <a16:creationId xmlns:a16="http://schemas.microsoft.com/office/drawing/2014/main" id="{0A644EE3-1F35-4E85-BF2E-7CA6116FA04C}"/>
                </a:ext>
              </a:extLst>
            </p:cNvPr>
            <p:cNvSpPr>
              <a:spLocks noChangeShapeType="1"/>
            </p:cNvSpPr>
            <p:nvPr/>
          </p:nvSpPr>
          <p:spPr bwMode="auto">
            <a:xfrm flipV="1">
              <a:off x="6995056" y="5561013"/>
              <a:ext cx="0" cy="85725"/>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31" name="Line 27">
              <a:extLst>
                <a:ext uri="{FF2B5EF4-FFF2-40B4-BE49-F238E27FC236}">
                  <a16:creationId xmlns:a16="http://schemas.microsoft.com/office/drawing/2014/main" id="{268156F1-1FAA-480D-A630-89B962C57045}"/>
                </a:ext>
              </a:extLst>
            </p:cNvPr>
            <p:cNvSpPr>
              <a:spLocks noChangeShapeType="1"/>
            </p:cNvSpPr>
            <p:nvPr/>
          </p:nvSpPr>
          <p:spPr bwMode="auto">
            <a:xfrm flipV="1">
              <a:off x="4654264" y="5562600"/>
              <a:ext cx="0" cy="85725"/>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32" name="Rectangle 30">
              <a:extLst>
                <a:ext uri="{FF2B5EF4-FFF2-40B4-BE49-F238E27FC236}">
                  <a16:creationId xmlns:a16="http://schemas.microsoft.com/office/drawing/2014/main" id="{968EB0B8-29D9-423E-BCB6-1302DEDEDF4A}"/>
                </a:ext>
              </a:extLst>
            </p:cNvPr>
            <p:cNvSpPr>
              <a:spLocks noChangeArrowheads="1"/>
            </p:cNvSpPr>
            <p:nvPr/>
          </p:nvSpPr>
          <p:spPr bwMode="auto">
            <a:xfrm>
              <a:off x="4554517" y="5736843"/>
              <a:ext cx="246873" cy="181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33" name="Line 5">
              <a:extLst>
                <a:ext uri="{FF2B5EF4-FFF2-40B4-BE49-F238E27FC236}">
                  <a16:creationId xmlns:a16="http://schemas.microsoft.com/office/drawing/2014/main" id="{29110D23-1668-407B-978C-893CF0546BCF}"/>
                </a:ext>
              </a:extLst>
            </p:cNvPr>
            <p:cNvSpPr>
              <a:spLocks noChangeShapeType="1"/>
            </p:cNvSpPr>
            <p:nvPr/>
          </p:nvSpPr>
          <p:spPr bwMode="auto">
            <a:xfrm rot="5400000" flipV="1">
              <a:off x="5827612" y="4424551"/>
              <a:ext cx="0" cy="2345632"/>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4" name="Grouper 91">
            <a:extLst>
              <a:ext uri="{FF2B5EF4-FFF2-40B4-BE49-F238E27FC236}">
                <a16:creationId xmlns:a16="http://schemas.microsoft.com/office/drawing/2014/main" id="{8200B1E5-7A66-4A30-9E4B-1B93F5067C9F}"/>
              </a:ext>
            </a:extLst>
          </p:cNvPr>
          <p:cNvGrpSpPr>
            <a:grpSpLocks/>
          </p:cNvGrpSpPr>
          <p:nvPr/>
        </p:nvGrpSpPr>
        <p:grpSpPr bwMode="auto">
          <a:xfrm>
            <a:off x="6166160" y="3104535"/>
            <a:ext cx="450765" cy="110695"/>
            <a:chOff x="5908145" y="5087961"/>
            <a:chExt cx="450877" cy="110678"/>
          </a:xfrm>
          <a:solidFill>
            <a:srgbClr val="00BF96"/>
          </a:solidFill>
        </p:grpSpPr>
        <p:sp>
          <p:nvSpPr>
            <p:cNvPr id="35" name="Line 37">
              <a:extLst>
                <a:ext uri="{FF2B5EF4-FFF2-40B4-BE49-F238E27FC236}">
                  <a16:creationId xmlns:a16="http://schemas.microsoft.com/office/drawing/2014/main" id="{D7DC3D55-CBDA-4F73-9732-7A89EEA28CF2}"/>
                </a:ext>
              </a:extLst>
            </p:cNvPr>
            <p:cNvSpPr>
              <a:spLocks noChangeShapeType="1"/>
            </p:cNvSpPr>
            <p:nvPr/>
          </p:nvSpPr>
          <p:spPr bwMode="auto">
            <a:xfrm>
              <a:off x="5908145" y="5143300"/>
              <a:ext cx="450877"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36" name="Oval 41">
              <a:extLst>
                <a:ext uri="{FF2B5EF4-FFF2-40B4-BE49-F238E27FC236}">
                  <a16:creationId xmlns:a16="http://schemas.microsoft.com/office/drawing/2014/main" id="{687F9801-DD9C-426B-889F-59F44D8DC582}"/>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37" name="Grouper 161">
            <a:extLst>
              <a:ext uri="{FF2B5EF4-FFF2-40B4-BE49-F238E27FC236}">
                <a16:creationId xmlns:a16="http://schemas.microsoft.com/office/drawing/2014/main" id="{A16B51DC-E643-454C-8D6F-CD4686715360}"/>
              </a:ext>
            </a:extLst>
          </p:cNvPr>
          <p:cNvGrpSpPr>
            <a:grpSpLocks/>
          </p:cNvGrpSpPr>
          <p:nvPr/>
        </p:nvGrpSpPr>
        <p:grpSpPr bwMode="auto">
          <a:xfrm>
            <a:off x="6178995" y="3498575"/>
            <a:ext cx="772552" cy="110695"/>
            <a:chOff x="5819017" y="5087961"/>
            <a:chExt cx="772745" cy="110678"/>
          </a:xfrm>
          <a:solidFill>
            <a:srgbClr val="00BF96"/>
          </a:solidFill>
        </p:grpSpPr>
        <p:sp>
          <p:nvSpPr>
            <p:cNvPr id="38" name="Line 37">
              <a:extLst>
                <a:ext uri="{FF2B5EF4-FFF2-40B4-BE49-F238E27FC236}">
                  <a16:creationId xmlns:a16="http://schemas.microsoft.com/office/drawing/2014/main" id="{34380A75-79F4-419E-9B65-2B51182B5781}"/>
                </a:ext>
              </a:extLst>
            </p:cNvPr>
            <p:cNvSpPr>
              <a:spLocks noChangeShapeType="1"/>
            </p:cNvSpPr>
            <p:nvPr/>
          </p:nvSpPr>
          <p:spPr bwMode="auto">
            <a:xfrm>
              <a:off x="5819017" y="5143300"/>
              <a:ext cx="772745"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39" name="Oval 41">
              <a:extLst>
                <a:ext uri="{FF2B5EF4-FFF2-40B4-BE49-F238E27FC236}">
                  <a16:creationId xmlns:a16="http://schemas.microsoft.com/office/drawing/2014/main" id="{C65BEB2C-A449-4293-AA64-19849D7C4EE5}"/>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40" name="Grouper 167">
            <a:extLst>
              <a:ext uri="{FF2B5EF4-FFF2-40B4-BE49-F238E27FC236}">
                <a16:creationId xmlns:a16="http://schemas.microsoft.com/office/drawing/2014/main" id="{EF29A332-A506-41E6-9CBA-EA53CACD30F1}"/>
              </a:ext>
            </a:extLst>
          </p:cNvPr>
          <p:cNvGrpSpPr>
            <a:grpSpLocks/>
          </p:cNvGrpSpPr>
          <p:nvPr/>
        </p:nvGrpSpPr>
        <p:grpSpPr bwMode="auto">
          <a:xfrm>
            <a:off x="6543468" y="4271368"/>
            <a:ext cx="332751" cy="110695"/>
            <a:chOff x="5899130" y="5087961"/>
            <a:chExt cx="332834" cy="110678"/>
          </a:xfrm>
          <a:solidFill>
            <a:srgbClr val="00BF96"/>
          </a:solidFill>
        </p:grpSpPr>
        <p:sp>
          <p:nvSpPr>
            <p:cNvPr id="41" name="Line 37">
              <a:extLst>
                <a:ext uri="{FF2B5EF4-FFF2-40B4-BE49-F238E27FC236}">
                  <a16:creationId xmlns:a16="http://schemas.microsoft.com/office/drawing/2014/main" id="{9ACBD06D-1122-414D-AAE8-286497FF44AC}"/>
                </a:ext>
              </a:extLst>
            </p:cNvPr>
            <p:cNvSpPr>
              <a:spLocks noChangeShapeType="1"/>
            </p:cNvSpPr>
            <p:nvPr/>
          </p:nvSpPr>
          <p:spPr bwMode="auto">
            <a:xfrm>
              <a:off x="5899130" y="5143300"/>
              <a:ext cx="332834"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42" name="Oval 41">
              <a:extLst>
                <a:ext uri="{FF2B5EF4-FFF2-40B4-BE49-F238E27FC236}">
                  <a16:creationId xmlns:a16="http://schemas.microsoft.com/office/drawing/2014/main" id="{1D3B17E7-FA38-45D6-81A3-0CC4DF1D9062}"/>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43" name="Grouper 170">
            <a:extLst>
              <a:ext uri="{FF2B5EF4-FFF2-40B4-BE49-F238E27FC236}">
                <a16:creationId xmlns:a16="http://schemas.microsoft.com/office/drawing/2014/main" id="{9F26AA11-3B06-47CD-9B89-7C0D755E9F69}"/>
              </a:ext>
            </a:extLst>
          </p:cNvPr>
          <p:cNvGrpSpPr>
            <a:grpSpLocks/>
          </p:cNvGrpSpPr>
          <p:nvPr/>
        </p:nvGrpSpPr>
        <p:grpSpPr bwMode="auto">
          <a:xfrm>
            <a:off x="6339839" y="4648339"/>
            <a:ext cx="536375" cy="110695"/>
            <a:chOff x="5898586" y="5087961"/>
            <a:chExt cx="536509" cy="110678"/>
          </a:xfrm>
          <a:solidFill>
            <a:srgbClr val="00BF96"/>
          </a:solidFill>
        </p:grpSpPr>
        <p:sp>
          <p:nvSpPr>
            <p:cNvPr id="44" name="Line 37">
              <a:extLst>
                <a:ext uri="{FF2B5EF4-FFF2-40B4-BE49-F238E27FC236}">
                  <a16:creationId xmlns:a16="http://schemas.microsoft.com/office/drawing/2014/main" id="{5945AA28-A9D2-41F1-ADB9-B785A46E64AE}"/>
                </a:ext>
              </a:extLst>
            </p:cNvPr>
            <p:cNvSpPr>
              <a:spLocks noChangeShapeType="1"/>
            </p:cNvSpPr>
            <p:nvPr/>
          </p:nvSpPr>
          <p:spPr bwMode="auto">
            <a:xfrm>
              <a:off x="5898586" y="5143300"/>
              <a:ext cx="536509"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45" name="Oval 41">
              <a:extLst>
                <a:ext uri="{FF2B5EF4-FFF2-40B4-BE49-F238E27FC236}">
                  <a16:creationId xmlns:a16="http://schemas.microsoft.com/office/drawing/2014/main" id="{CF45763D-4F2C-4A4C-9EBE-CEE55FD11238}"/>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sp>
        <p:nvSpPr>
          <p:cNvPr id="46" name="Text Box 84">
            <a:extLst>
              <a:ext uri="{FF2B5EF4-FFF2-40B4-BE49-F238E27FC236}">
                <a16:creationId xmlns:a16="http://schemas.microsoft.com/office/drawing/2014/main" id="{06D783C4-0102-4088-A305-9F6BBE99BAE4}"/>
              </a:ext>
            </a:extLst>
          </p:cNvPr>
          <p:cNvSpPr txBox="1">
            <a:spLocks noChangeArrowheads="1"/>
          </p:cNvSpPr>
          <p:nvPr/>
        </p:nvSpPr>
        <p:spPr bwMode="auto">
          <a:xfrm>
            <a:off x="5176422" y="5613447"/>
            <a:ext cx="1487365" cy="425981"/>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fr-CA" sz="1400" b="1" i="0" u="none" strike="noStrike" kern="0" cap="none" spc="0" normalizeH="0" baseline="0" noProof="0" dirty="0" err="1">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Rivaroxaban</a:t>
            </a:r>
            <a:r>
              <a:rPr kumimoji="0" lang="fr-CA" sz="1400" b="1" i="0" u="none" strike="noStrike" kern="0" cap="none" spc="0" normalizeH="0" baseline="0" noProof="0" dirty="0">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CA" sz="1400" b="1" i="0" u="none" strike="noStrike" kern="0" cap="none" spc="0" normalizeH="0" baseline="0" noProof="0" dirty="0" err="1">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better</a:t>
            </a:r>
            <a:endParaRPr kumimoji="0" lang="fr-CA" sz="1400" b="1" i="0" u="none" strike="noStrike" kern="0" cap="none" spc="0" normalizeH="0" baseline="0" noProof="0" dirty="0">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
        <p:nvSpPr>
          <p:cNvPr id="47" name="Text Box 84">
            <a:extLst>
              <a:ext uri="{FF2B5EF4-FFF2-40B4-BE49-F238E27FC236}">
                <a16:creationId xmlns:a16="http://schemas.microsoft.com/office/drawing/2014/main" id="{EA820D23-1F25-420A-B9BB-C383527FE529}"/>
              </a:ext>
            </a:extLst>
          </p:cNvPr>
          <p:cNvSpPr txBox="1">
            <a:spLocks noChangeArrowheads="1"/>
          </p:cNvSpPr>
          <p:nvPr/>
        </p:nvSpPr>
        <p:spPr bwMode="auto">
          <a:xfrm>
            <a:off x="6666261" y="5629026"/>
            <a:ext cx="1286317" cy="425981"/>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a:ln>
                  <a:noFill/>
                </a:ln>
                <a:solidFill>
                  <a:srgbClr val="424242"/>
                </a:solidFill>
                <a:effectLst/>
                <a:uLnTx/>
                <a:uFillTx/>
                <a:latin typeface="Arial Narrow" panose="020B0606020202030204" pitchFamily="34" charset="0"/>
                <a:ea typeface="Lato" panose="020F0502020204030203" pitchFamily="34" charset="0"/>
                <a:cs typeface="Lato" panose="020F0502020204030203" pitchFamily="34" charset="0"/>
              </a:rPr>
              <a:t>Warfarin better</a:t>
            </a:r>
          </a:p>
        </p:txBody>
      </p:sp>
      <p:sp>
        <p:nvSpPr>
          <p:cNvPr id="48" name="Rectangle 47">
            <a:extLst>
              <a:ext uri="{FF2B5EF4-FFF2-40B4-BE49-F238E27FC236}">
                <a16:creationId xmlns:a16="http://schemas.microsoft.com/office/drawing/2014/main" id="{73CE0F89-B5A2-4A63-9233-F2FA572C7EC2}"/>
              </a:ext>
            </a:extLst>
          </p:cNvPr>
          <p:cNvSpPr/>
          <p:nvPr/>
        </p:nvSpPr>
        <p:spPr>
          <a:xfrm>
            <a:off x="542234" y="5738767"/>
            <a:ext cx="96212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N= 14,264</a:t>
            </a:r>
          </a:p>
        </p:txBody>
      </p:sp>
      <p:sp>
        <p:nvSpPr>
          <p:cNvPr id="49" name="Line 43">
            <a:extLst>
              <a:ext uri="{FF2B5EF4-FFF2-40B4-BE49-F238E27FC236}">
                <a16:creationId xmlns:a16="http://schemas.microsoft.com/office/drawing/2014/main" id="{07C03CFA-6820-4660-A2C1-59E4D78FBA46}"/>
              </a:ext>
            </a:extLst>
          </p:cNvPr>
          <p:cNvSpPr>
            <a:spLocks noChangeShapeType="1"/>
          </p:cNvSpPr>
          <p:nvPr>
            <p:custDataLst>
              <p:tags r:id="rId1"/>
            </p:custDataLst>
          </p:nvPr>
        </p:nvSpPr>
        <p:spPr bwMode="auto">
          <a:xfrm flipH="1">
            <a:off x="5392888" y="5641160"/>
            <a:ext cx="1188720" cy="0"/>
          </a:xfrm>
          <a:prstGeom prst="line">
            <a:avLst/>
          </a:prstGeom>
          <a:noFill/>
          <a:ln w="25400">
            <a:solidFill>
              <a:srgbClr val="00BF96"/>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50" name="Line 44">
            <a:extLst>
              <a:ext uri="{FF2B5EF4-FFF2-40B4-BE49-F238E27FC236}">
                <a16:creationId xmlns:a16="http://schemas.microsoft.com/office/drawing/2014/main" id="{70D5C9D7-0433-4A9F-8203-67F81062A630}"/>
              </a:ext>
            </a:extLst>
          </p:cNvPr>
          <p:cNvSpPr>
            <a:spLocks noChangeShapeType="1"/>
          </p:cNvSpPr>
          <p:nvPr>
            <p:custDataLst>
              <p:tags r:id="rId2"/>
            </p:custDataLst>
          </p:nvPr>
        </p:nvSpPr>
        <p:spPr bwMode="auto">
          <a:xfrm>
            <a:off x="6699399" y="5641160"/>
            <a:ext cx="1188720" cy="0"/>
          </a:xfrm>
          <a:prstGeom prst="line">
            <a:avLst/>
          </a:prstGeom>
          <a:noFill/>
          <a:ln w="25400">
            <a:solidFill>
              <a:srgbClr val="424242"/>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1" name="Text Box 3">
            <a:extLst>
              <a:ext uri="{FF2B5EF4-FFF2-40B4-BE49-F238E27FC236}">
                <a16:creationId xmlns:a16="http://schemas.microsoft.com/office/drawing/2014/main" id="{A87F06D7-D3E6-4483-B834-63387DA0EBF8}"/>
              </a:ext>
            </a:extLst>
          </p:cNvPr>
          <p:cNvSpPr txBox="1">
            <a:spLocks noChangeArrowheads="1"/>
          </p:cNvSpPr>
          <p:nvPr/>
        </p:nvSpPr>
        <p:spPr bwMode="auto">
          <a:xfrm>
            <a:off x="142269" y="6366078"/>
            <a:ext cx="4341263" cy="3693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*rivaroxaban 20 mg (n=5637; 79%); †rivaroxaban 15 mg (n=1474; 21%); per protocol population</a:t>
            </a:r>
            <a:br>
              <a:rPr kumimoji="0" lang="sv-SE"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br>
            <a:r>
              <a:rPr kumimoji="0" lang="sv-SE"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Fox KAA et al. Eur Heart J 2011; 32:2387-94</a:t>
            </a:r>
          </a:p>
        </p:txBody>
      </p:sp>
    </p:spTree>
    <p:extLst>
      <p:ext uri="{BB962C8B-B14F-4D97-AF65-F5344CB8AC3E}">
        <p14:creationId xmlns:p14="http://schemas.microsoft.com/office/powerpoint/2010/main" val="4081337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7631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39478"/>
            <a:ext cx="7357162" cy="1077218"/>
          </a:xfrm>
          <a:prstGeom prst="rect">
            <a:avLst/>
          </a:prstGeom>
          <a:noFill/>
        </p:spPr>
        <p:txBody>
          <a:bodyPr wrap="square">
            <a:spAutoFit/>
          </a:bodyPr>
          <a:lstStyle/>
          <a:p>
            <a:pPr lvl="0">
              <a:defRPr/>
            </a:pPr>
            <a:r>
              <a:rPr lang="en-US" sz="3200" b="1" dirty="0">
                <a:solidFill>
                  <a:srgbClr val="424242"/>
                </a:solidFill>
                <a:latin typeface="Arial Narrow" panose="020B0606020202030204" pitchFamily="34" charset="0"/>
                <a:cs typeface="Aharoni" panose="02010803020104030203" pitchFamily="2" charset="-79"/>
              </a:rPr>
              <a:t>DOACs may be more Effective in Moderate CKD: Stroke Prevention</a:t>
            </a:r>
            <a:endParaRPr kumimoji="0" lang="en-US"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110538" y="208927"/>
            <a:ext cx="1871538" cy="827141"/>
          </a:xfrm>
          <a:prstGeom prst="rect">
            <a:avLst/>
          </a:prstGeom>
        </p:spPr>
      </p:pic>
      <p:sp>
        <p:nvSpPr>
          <p:cNvPr id="51" name="Text Box 3">
            <a:extLst>
              <a:ext uri="{FF2B5EF4-FFF2-40B4-BE49-F238E27FC236}">
                <a16:creationId xmlns:a16="http://schemas.microsoft.com/office/drawing/2014/main" id="{A87F06D7-D3E6-4483-B834-63387DA0EBF8}"/>
              </a:ext>
            </a:extLst>
          </p:cNvPr>
          <p:cNvSpPr txBox="1">
            <a:spLocks noChangeArrowheads="1"/>
          </p:cNvSpPr>
          <p:nvPr/>
        </p:nvSpPr>
        <p:spPr bwMode="auto">
          <a:xfrm>
            <a:off x="142269" y="6410958"/>
            <a:ext cx="4341263" cy="246221"/>
          </a:xfrm>
          <a:prstGeom prst="rect">
            <a:avLst/>
          </a:prstGeom>
          <a:noFill/>
          <a:ln w="9525">
            <a:noFill/>
            <a:miter lim="800000"/>
            <a:headEnd/>
            <a:tailEnd/>
          </a:ln>
        </p:spPr>
        <p:txBody>
          <a:bodyPr wrap="square">
            <a:spAutoFit/>
          </a:bodyPr>
          <a:lstStyle/>
          <a:p>
            <a:pPr lvl="0">
              <a:defRPr/>
            </a:pPr>
            <a:r>
              <a:rPr lang="sv-SE" altLang="en-US" sz="1000" dirty="0">
                <a:solidFill>
                  <a:prstClr val="white"/>
                </a:solidFill>
                <a:latin typeface="Arial Narrow" panose="020B0606020202030204" pitchFamily="34" charset="0"/>
                <a:cs typeface="Lato"/>
              </a:rPr>
              <a:t>Lancet 2014; 383: 955–62</a:t>
            </a:r>
            <a:endParaRPr kumimoji="0" lang="sv-SE"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4" name="Picture 3" descr="A screenshot of a cell phone&#10;&#10;Description automatically generated">
            <a:extLst>
              <a:ext uri="{FF2B5EF4-FFF2-40B4-BE49-F238E27FC236}">
                <a16:creationId xmlns:a16="http://schemas.microsoft.com/office/drawing/2014/main" id="{1DBBFA97-D980-4FA0-88EA-93542A54AA7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0" y="1456939"/>
            <a:ext cx="9144000" cy="4316506"/>
          </a:xfrm>
          <a:prstGeom prst="rect">
            <a:avLst/>
          </a:prstGeom>
        </p:spPr>
      </p:pic>
      <p:sp>
        <p:nvSpPr>
          <p:cNvPr id="52" name="Rectangle 51">
            <a:extLst>
              <a:ext uri="{FF2B5EF4-FFF2-40B4-BE49-F238E27FC236}">
                <a16:creationId xmlns:a16="http://schemas.microsoft.com/office/drawing/2014/main" id="{786F9C16-2661-4132-9F7B-A17AF06A685D}"/>
              </a:ext>
            </a:extLst>
          </p:cNvPr>
          <p:cNvSpPr/>
          <p:nvPr/>
        </p:nvSpPr>
        <p:spPr>
          <a:xfrm>
            <a:off x="485812" y="2191306"/>
            <a:ext cx="7344000" cy="293843"/>
          </a:xfrm>
          <a:prstGeom prst="rect">
            <a:avLst/>
          </a:prstGeom>
          <a:noFill/>
          <a:ln w="28575">
            <a:solidFill>
              <a:srgbClr val="13A985"/>
            </a:solidFill>
          </a:ln>
          <a:effectLst>
            <a:glow rad="63500">
              <a:srgbClr val="63C3A8">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a:extLst>
              <a:ext uri="{FF2B5EF4-FFF2-40B4-BE49-F238E27FC236}">
                <a16:creationId xmlns:a16="http://schemas.microsoft.com/office/drawing/2014/main" id="{B453E4E1-B749-4791-81DD-5BC23BC9D123}"/>
              </a:ext>
            </a:extLst>
          </p:cNvPr>
          <p:cNvSpPr/>
          <p:nvPr/>
        </p:nvSpPr>
        <p:spPr>
          <a:xfrm>
            <a:off x="460664" y="3938876"/>
            <a:ext cx="7344000" cy="293843"/>
          </a:xfrm>
          <a:prstGeom prst="rect">
            <a:avLst/>
          </a:prstGeom>
          <a:noFill/>
          <a:ln w="28575">
            <a:solidFill>
              <a:srgbClr val="13A985"/>
            </a:solidFill>
          </a:ln>
          <a:effectLst>
            <a:glow rad="63500">
              <a:srgbClr val="63C3A8">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9999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0" name="Picture 9" descr="A person wearing a suit and tie&#10;&#10;Description automatically generated">
            <a:extLst>
              <a:ext uri="{FF2B5EF4-FFF2-40B4-BE49-F238E27FC236}">
                <a16:creationId xmlns:a16="http://schemas.microsoft.com/office/drawing/2014/main" id="{CA9AFAE6-306A-49B2-A19B-EB4A6B1CCC8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416466" y="271305"/>
            <a:ext cx="4264425" cy="6396637"/>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4</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14445" y="2937434"/>
            <a:ext cx="9144000" cy="2094571"/>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53735" y="2158076"/>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33742" y="2635180"/>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56095" y="3678120"/>
            <a:ext cx="9031805" cy="1200329"/>
          </a:xfrm>
          <a:prstGeom prst="rect">
            <a:avLst/>
          </a:prstGeom>
        </p:spPr>
        <p:txBody>
          <a:bodyPr wrap="square">
            <a:spAutoFit/>
          </a:bodyPr>
          <a:lstStyle/>
          <a:p>
            <a:pPr lvl="0" algn="ctr">
              <a:defRPr/>
            </a:pPr>
            <a:r>
              <a:rPr lang="en-US" sz="4000" b="1" dirty="0">
                <a:solidFill>
                  <a:prstClr val="white">
                    <a:lumMod val="95000"/>
                  </a:prstClr>
                </a:solidFill>
                <a:latin typeface="Arial Narrow" panose="020B0606020202030204" pitchFamily="34" charset="0"/>
                <a:cs typeface="Candara"/>
              </a:rPr>
              <a:t>It’s 3 years later. </a:t>
            </a:r>
          </a:p>
          <a:p>
            <a:pPr lvl="0" algn="ctr">
              <a:defRPr/>
            </a:pPr>
            <a:r>
              <a:rPr lang="en-US" sz="3200" b="1" dirty="0">
                <a:solidFill>
                  <a:prstClr val="white">
                    <a:lumMod val="95000"/>
                  </a:prstClr>
                </a:solidFill>
                <a:latin typeface="Arial Narrow" panose="020B0606020202030204" pitchFamily="34" charset="0"/>
                <a:cs typeface="Candara"/>
              </a:rPr>
              <a:t>Melvin is now 73 years old and his </a:t>
            </a:r>
            <a:r>
              <a:rPr lang="en-US" sz="3200" b="1" dirty="0" err="1">
                <a:solidFill>
                  <a:prstClr val="white">
                    <a:lumMod val="95000"/>
                  </a:prstClr>
                </a:solidFill>
                <a:latin typeface="Arial Narrow" panose="020B0606020202030204" pitchFamily="34" charset="0"/>
                <a:cs typeface="Candara"/>
              </a:rPr>
              <a:t>CrCl</a:t>
            </a:r>
            <a:r>
              <a:rPr lang="en-US" sz="3200" b="1" dirty="0">
                <a:solidFill>
                  <a:prstClr val="white">
                    <a:lumMod val="95000"/>
                  </a:prstClr>
                </a:solidFill>
                <a:latin typeface="Arial Narrow" panose="020B0606020202030204" pitchFamily="34" charset="0"/>
                <a:cs typeface="Candara"/>
              </a:rPr>
              <a:t> is 20 mL/min</a:t>
            </a:r>
          </a:p>
        </p:txBody>
      </p:sp>
    </p:spTree>
    <p:extLst>
      <p:ext uri="{BB962C8B-B14F-4D97-AF65-F5344CB8AC3E}">
        <p14:creationId xmlns:p14="http://schemas.microsoft.com/office/powerpoint/2010/main" val="1292789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68400" y="1404259"/>
            <a:ext cx="7824674" cy="954107"/>
          </a:xfrm>
          <a:prstGeom prst="rect">
            <a:avLst/>
          </a:prstGeom>
        </p:spPr>
        <p:txBody>
          <a:bodyPr wrap="square">
            <a:spAutoFit/>
          </a:bodyPr>
          <a:lstStyle/>
          <a:p>
            <a:pPr lvl="0" algn="ctr">
              <a:defRPr/>
            </a:pPr>
            <a:r>
              <a:rPr lang="en-US" sz="2800" b="1" dirty="0">
                <a:solidFill>
                  <a:srgbClr val="4D5052"/>
                </a:solidFill>
                <a:latin typeface="Arial Narrow" panose="020B0606020202030204" pitchFamily="34" charset="0"/>
                <a:cs typeface="Candara"/>
              </a:rPr>
              <a:t>How would you adjust Melvin’s anticoagulation strategy for his atrial fibrillation (</a:t>
            </a:r>
            <a:r>
              <a:rPr kumimoji="0" lang="en-US" sz="2800" b="1" i="0" u="none" strike="noStrike" kern="1200" cap="none" spc="0" normalizeH="0" baseline="0" noProof="0" dirty="0" err="1">
                <a:ln>
                  <a:noFill/>
                </a:ln>
                <a:solidFill>
                  <a:srgbClr val="0D755A"/>
                </a:solidFill>
                <a:effectLst/>
                <a:uLnTx/>
                <a:uFillTx/>
                <a:latin typeface="Arial Narrow" panose="020B0606020202030204" pitchFamily="34" charset="0"/>
                <a:ea typeface="+mn-ea"/>
                <a:cs typeface="Candara"/>
              </a:rPr>
              <a:t>CrCl</a:t>
            </a:r>
            <a:r>
              <a:rPr kumimoji="0" lang="en-US" sz="2800" b="1" i="0" u="none" strike="noStrike" kern="1200" cap="none" spc="0" normalizeH="0" baseline="0" noProof="0" dirty="0">
                <a:ln>
                  <a:noFill/>
                </a:ln>
                <a:solidFill>
                  <a:srgbClr val="0D755A"/>
                </a:solidFill>
                <a:effectLst/>
                <a:uLnTx/>
                <a:uFillTx/>
                <a:latin typeface="Arial Narrow" panose="020B0606020202030204" pitchFamily="34" charset="0"/>
                <a:ea typeface="+mn-ea"/>
                <a:cs typeface="Candara"/>
              </a:rPr>
              <a:t> 20 mL/min</a:t>
            </a:r>
            <a:r>
              <a:rPr kumimoji="0" lang="en-US" sz="28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rPr>
              <a:t>)?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28198" y="2618544"/>
            <a:ext cx="9200394"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24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700" b="1" dirty="0">
                <a:solidFill>
                  <a:prstClr val="black"/>
                </a:solidFill>
                <a:latin typeface="Arial Narrow" panose="020B0606020202030204" pitchFamily="34" charset="0"/>
                <a:ea typeface="Lato" panose="020F0502020204030203" pitchFamily="34" charset="0"/>
                <a:cs typeface="Lato" panose="020F0502020204030203" pitchFamily="34" charset="0"/>
              </a:rPr>
              <a:t>Let Melvin know warfarin  is the safest option for  his stage of chronic kidney disease</a:t>
            </a:r>
          </a:p>
          <a:p>
            <a:pPr marL="914400" lvl="1" indent="-457200" algn="l" defTabSz="914377">
              <a:lnSpc>
                <a:spcPct val="100000"/>
              </a:lnSpc>
              <a:spcBef>
                <a:spcPts val="600"/>
              </a:spcBef>
              <a:buFont typeface="+mj-lt"/>
              <a:buAutoNum type="arabicPeriod"/>
            </a:pPr>
            <a:r>
              <a:rPr lang="en-CA" sz="1700" b="1" dirty="0">
                <a:solidFill>
                  <a:prstClr val="black"/>
                </a:solidFill>
                <a:latin typeface="Arial Narrow" panose="020B0606020202030204" pitchFamily="34" charset="0"/>
                <a:ea typeface="Lato" panose="020F0502020204030203" pitchFamily="34" charset="0"/>
                <a:cs typeface="Lato" panose="020F0502020204030203" pitchFamily="34" charset="0"/>
              </a:rPr>
              <a:t>Use Dabigatran 150 mg BID</a:t>
            </a:r>
          </a:p>
          <a:p>
            <a:pPr marL="914400" lvl="1" indent="-457200" algn="l" defTabSz="914377">
              <a:lnSpc>
                <a:spcPct val="100000"/>
              </a:lnSpc>
              <a:spcBef>
                <a:spcPts val="600"/>
              </a:spcBef>
              <a:buFont typeface="+mj-lt"/>
              <a:buAutoNum type="arabicPeriod"/>
            </a:pPr>
            <a:r>
              <a:rPr lang="en-CA" sz="1700" b="1" dirty="0">
                <a:solidFill>
                  <a:prstClr val="black"/>
                </a:solidFill>
                <a:latin typeface="Arial Narrow" panose="020B0606020202030204" pitchFamily="34" charset="0"/>
                <a:ea typeface="Lato" panose="020F0502020204030203" pitchFamily="34" charset="0"/>
                <a:cs typeface="Lato" panose="020F0502020204030203" pitchFamily="34" charset="0"/>
              </a:rPr>
              <a:t>Use Dabigatran 110 mg BID</a:t>
            </a:r>
          </a:p>
          <a:p>
            <a:pPr marL="914400" lvl="1" indent="-457200" algn="l" defTabSz="914377">
              <a:lnSpc>
                <a:spcPct val="100000"/>
              </a:lnSpc>
              <a:spcBef>
                <a:spcPts val="600"/>
              </a:spcBef>
              <a:buFont typeface="+mj-lt"/>
              <a:buAutoNum type="arabicPeriod"/>
            </a:pPr>
            <a:r>
              <a:rPr lang="en-CA" sz="1700" b="1" dirty="0">
                <a:solidFill>
                  <a:prstClr val="black"/>
                </a:solidFill>
                <a:latin typeface="Arial Narrow" panose="020B0606020202030204" pitchFamily="34" charset="0"/>
                <a:ea typeface="Lato" panose="020F0502020204030203" pitchFamily="34" charset="0"/>
                <a:cs typeface="Lato" panose="020F0502020204030203" pitchFamily="34" charset="0"/>
              </a:rPr>
              <a:t>Use Apixaban 5 mg  BID</a:t>
            </a:r>
          </a:p>
          <a:p>
            <a:pPr marL="914400" lvl="1" indent="-457200" algn="l" defTabSz="914377">
              <a:lnSpc>
                <a:spcPct val="100000"/>
              </a:lnSpc>
              <a:spcBef>
                <a:spcPts val="600"/>
              </a:spcBef>
              <a:buFont typeface="+mj-lt"/>
              <a:buAutoNum type="arabicPeriod"/>
            </a:pPr>
            <a:r>
              <a:rPr lang="en-CA" sz="1700" b="1" dirty="0">
                <a:solidFill>
                  <a:prstClr val="black"/>
                </a:solidFill>
                <a:latin typeface="Arial Narrow" panose="020B0606020202030204" pitchFamily="34" charset="0"/>
                <a:ea typeface="Lato" panose="020F0502020204030203" pitchFamily="34" charset="0"/>
                <a:cs typeface="Lato" panose="020F0502020204030203" pitchFamily="34" charset="0"/>
              </a:rPr>
              <a:t>Use Apixaban 2.5 mg BID</a:t>
            </a:r>
          </a:p>
          <a:p>
            <a:pPr marL="914400" lvl="1" indent="-457200" algn="l" defTabSz="914377">
              <a:lnSpc>
                <a:spcPct val="100000"/>
              </a:lnSpc>
              <a:spcBef>
                <a:spcPts val="600"/>
              </a:spcBef>
              <a:buFont typeface="+mj-lt"/>
              <a:buAutoNum type="arabicPeriod"/>
            </a:pPr>
            <a:r>
              <a:rPr lang="en-CA" sz="1700" b="1" dirty="0">
                <a:solidFill>
                  <a:prstClr val="black"/>
                </a:solidFill>
                <a:latin typeface="Arial Narrow" panose="020B0606020202030204" pitchFamily="34" charset="0"/>
                <a:ea typeface="Lato" panose="020F0502020204030203" pitchFamily="34" charset="0"/>
                <a:cs typeface="Lato" panose="020F0502020204030203" pitchFamily="34" charset="0"/>
              </a:rPr>
              <a:t>Use </a:t>
            </a:r>
            <a:r>
              <a:rPr lang="en-CA" sz="17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700"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sz="1700" b="1" dirty="0">
                <a:solidFill>
                  <a:prstClr val="black"/>
                </a:solidFill>
                <a:latin typeface="Arial Narrow" panose="020B0606020202030204" pitchFamily="34" charset="0"/>
                <a:ea typeface="Lato" panose="020F0502020204030203" pitchFamily="34" charset="0"/>
                <a:cs typeface="Lato" panose="020F0502020204030203" pitchFamily="34" charset="0"/>
              </a:rPr>
              <a:t>Use </a:t>
            </a:r>
            <a:r>
              <a:rPr lang="en-CA" sz="17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700" b="1" dirty="0">
                <a:solidFill>
                  <a:prstClr val="black"/>
                </a:solidFill>
                <a:latin typeface="Arial Narrow" panose="020B0606020202030204" pitchFamily="34" charset="0"/>
                <a:ea typeface="Lato" panose="020F0502020204030203" pitchFamily="34" charset="0"/>
                <a:cs typeface="Lato" panose="020F0502020204030203" pitchFamily="34" charset="0"/>
              </a:rPr>
              <a:t> 30 mg OD</a:t>
            </a:r>
          </a:p>
          <a:p>
            <a:pPr marL="914400" lvl="1" indent="-457200" algn="l" defTabSz="914377">
              <a:lnSpc>
                <a:spcPct val="100000"/>
              </a:lnSpc>
              <a:spcBef>
                <a:spcPts val="600"/>
              </a:spcBef>
              <a:buFont typeface="+mj-lt"/>
              <a:buAutoNum type="arabicPeriod"/>
            </a:pPr>
            <a:r>
              <a:rPr lang="en-CA" sz="1700" b="1" dirty="0">
                <a:solidFill>
                  <a:prstClr val="black"/>
                </a:solidFill>
                <a:latin typeface="Arial Narrow" panose="020B0606020202030204" pitchFamily="34" charset="0"/>
                <a:ea typeface="Lato" panose="020F0502020204030203" pitchFamily="34" charset="0"/>
                <a:cs typeface="Lato" panose="020F0502020204030203" pitchFamily="34" charset="0"/>
              </a:rPr>
              <a:t>Use Rivaroxaban 20 mg OD</a:t>
            </a:r>
          </a:p>
          <a:p>
            <a:pPr marL="914400" lvl="1" indent="-457200" algn="l" defTabSz="914377">
              <a:lnSpc>
                <a:spcPct val="100000"/>
              </a:lnSpc>
              <a:spcBef>
                <a:spcPts val="600"/>
              </a:spcBef>
              <a:buFont typeface="+mj-lt"/>
              <a:buAutoNum type="arabicPeriod"/>
            </a:pPr>
            <a:r>
              <a:rPr lang="en-CA" sz="1700" b="1" dirty="0">
                <a:solidFill>
                  <a:prstClr val="black"/>
                </a:solidFill>
                <a:latin typeface="Arial Narrow" panose="020B0606020202030204" pitchFamily="34" charset="0"/>
                <a:ea typeface="Lato" panose="020F0502020204030203" pitchFamily="34" charset="0"/>
                <a:cs typeface="Lato" panose="020F0502020204030203" pitchFamily="34" charset="0"/>
              </a:rPr>
              <a:t>Use Rivaroxaban 15 mg OD</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168697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2" end="2"/>
                                            </p:txEl>
                                          </p:spTgt>
                                        </p:tgtEl>
                                        <p:attrNameLst>
                                          <p:attrName>style.color</p:attrName>
                                        </p:attrNameLst>
                                      </p:cBhvr>
                                      <p:to>
                                        <a:srgbClr val="22E6B7"/>
                                      </p:to>
                                    </p:animClr>
                                  </p:childTnLst>
                                </p:cTn>
                              </p:par>
                              <p:par>
                                <p:cTn id="7" presetID="3" presetClass="emph" presetSubtype="2" fill="hold" nodeType="withEffect">
                                  <p:stCondLst>
                                    <p:cond delay="0"/>
                                  </p:stCondLst>
                                  <p:childTnLst>
                                    <p:animClr clrSpc="rgb" dir="cw">
                                      <p:cBhvr override="childStyle">
                                        <p:cTn id="8" dur="500" fill="hold"/>
                                        <p:tgtEl>
                                          <p:spTgt spid="33">
                                            <p:txEl>
                                              <p:pRg st="10" end="10"/>
                                            </p:txEl>
                                          </p:spTgt>
                                        </p:tgtEl>
                                        <p:attrNameLst>
                                          <p:attrName>style.color</p:attrName>
                                        </p:attrNameLst>
                                      </p:cBhvr>
                                      <p:to>
                                        <a:srgbClr val="22E6B7"/>
                                      </p:to>
                                    </p:animClr>
                                  </p:childTnLst>
                                </p:cTn>
                              </p:par>
                              <p:par>
                                <p:cTn id="9" presetID="3" presetClass="emph" presetSubtype="2" fill="hold" nodeType="withEffect">
                                  <p:stCondLst>
                                    <p:cond delay="0"/>
                                  </p:stCondLst>
                                  <p:childTnLst>
                                    <p:animClr clrSpc="rgb" dir="cw">
                                      <p:cBhvr override="childStyle">
                                        <p:cTn id="10" dur="500" fill="hold"/>
                                        <p:tgtEl>
                                          <p:spTgt spid="33">
                                            <p:txEl>
                                              <p:pRg st="6" end="6"/>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356172"/>
            <a:ext cx="9144000" cy="504000"/>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56" y="5578776"/>
            <a:ext cx="9006547" cy="120497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7805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64326" cy="110799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DOAC Dosing Recommendations for Stroke Prevention in AF in Patients with Renal Impairment According to the Canadian Product Monographs</a:t>
            </a:r>
          </a:p>
        </p:txBody>
      </p:sp>
      <p:sp>
        <p:nvSpPr>
          <p:cNvPr id="12" name="Text Box 3">
            <a:extLst>
              <a:ext uri="{FF2B5EF4-FFF2-40B4-BE49-F238E27FC236}">
                <a16:creationId xmlns:a16="http://schemas.microsoft.com/office/drawing/2014/main" id="{61C86522-7DEF-48D6-9BA5-265B2EC5F6AB}"/>
              </a:ext>
            </a:extLst>
          </p:cNvPr>
          <p:cNvSpPr txBox="1">
            <a:spLocks noChangeArrowheads="1"/>
          </p:cNvSpPr>
          <p:nvPr/>
        </p:nvSpPr>
        <p:spPr bwMode="auto">
          <a:xfrm>
            <a:off x="230737" y="6319334"/>
            <a:ext cx="4341263" cy="63094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3" name="Picture 12" descr="A close up of a sign&#10;&#10;Description automatically generated">
            <a:extLst>
              <a:ext uri="{FF2B5EF4-FFF2-40B4-BE49-F238E27FC236}">
                <a16:creationId xmlns:a16="http://schemas.microsoft.com/office/drawing/2014/main" id="{F7C01456-D11A-4910-9806-CF52F55D5B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pic>
        <p:nvPicPr>
          <p:cNvPr id="3" name="Picture 2">
            <a:extLst>
              <a:ext uri="{FF2B5EF4-FFF2-40B4-BE49-F238E27FC236}">
                <a16:creationId xmlns:a16="http://schemas.microsoft.com/office/drawing/2014/main" id="{8932DC81-B317-4E3B-A5F3-590ABD8D5B44}"/>
              </a:ext>
            </a:extLst>
          </p:cNvPr>
          <p:cNvPicPr>
            <a:picLocks noChangeAspect="1"/>
          </p:cNvPicPr>
          <p:nvPr/>
        </p:nvPicPr>
        <p:blipFill>
          <a:blip r:embed="rId5"/>
          <a:stretch>
            <a:fillRect/>
          </a:stretch>
        </p:blipFill>
        <p:spPr>
          <a:xfrm>
            <a:off x="488949" y="1182497"/>
            <a:ext cx="7687983" cy="4882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7178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433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42224"/>
            <a:ext cx="6873876" cy="101566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Limited evidence for DOACs in AF patients with Advanced (stages 4-5) CRF</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146654" y="6265550"/>
            <a:ext cx="4341263" cy="70788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0" name="Footer Placeholder 3">
            <a:extLst>
              <a:ext uri="{FF2B5EF4-FFF2-40B4-BE49-F238E27FC236}">
                <a16:creationId xmlns:a16="http://schemas.microsoft.com/office/drawing/2014/main" id="{712A96D7-174E-4E34-8141-F78D27D3F289}"/>
              </a:ext>
            </a:extLst>
          </p:cNvPr>
          <p:cNvSpPr>
            <a:spLocks noGrp="1"/>
          </p:cNvSpPr>
          <p:nvPr>
            <p:ph type="ftr" sz="quarter" idx="11"/>
          </p:nvPr>
        </p:nvSpPr>
        <p:spPr>
          <a:xfrm>
            <a:off x="379663" y="4626274"/>
            <a:ext cx="8534400" cy="928529"/>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*Consider </a:t>
            </a:r>
            <a:r>
              <a:rPr kumimoji="0" lang="en-US" sz="12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Dabigatran</a:t>
            </a:r>
            <a:r>
              <a:rPr kumimoji="0" 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110 mg BID if a</a:t>
            </a:r>
            <a:r>
              <a:rPr kumimoji="0" lang="en-CA" sz="12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ge</a:t>
            </a:r>
            <a:r>
              <a:rPr kumimoji="0" lang="en-CA"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&gt;80 or if the patient is at higher risk of bleeding, including elderly ≥75 years with ≥1 risk factor</a:t>
            </a:r>
            <a:r>
              <a:rPr kumimoji="0" 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†Consider </a:t>
            </a:r>
            <a:r>
              <a:rPr kumimoji="0" lang="en-US" sz="12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Apixaban</a:t>
            </a:r>
            <a:r>
              <a:rPr kumimoji="0" 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2.5 mg BID if 2 of 1) age </a:t>
            </a:r>
            <a:r>
              <a:rPr kumimoji="0" lang="en-CA"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&gt;80 years, 2) body weight </a:t>
            </a:r>
            <a:r>
              <a:rPr kumimoji="0" 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&lt;60 kg, or 3) creatinine &gt;133 </a:t>
            </a:r>
            <a:r>
              <a:rPr kumimoji="0" lang="en-US" sz="12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umol</a:t>
            </a:r>
            <a:r>
              <a:rPr kumimoji="0" 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/L; </a:t>
            </a:r>
            <a:r>
              <a:rPr kumimoji="0" 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libri"/>
              </a:rPr>
              <a:t>‡</a:t>
            </a:r>
            <a:r>
              <a:rPr kumimoji="0" 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ARISTOTLE included a small number of patients (1.5%) with a </a:t>
            </a:r>
            <a:r>
              <a:rPr kumimoji="0" lang="en-US" sz="12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CrCl</a:t>
            </a:r>
            <a:r>
              <a:rPr kumimoji="0" 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as low as 25 ml/min; ‖Dose adjusted warfarin has been used, but data regarding safety and efficacy is conflicting; ¶No published studies; product monographs suggest the drug is contraindicated for this level of renal function.</a:t>
            </a:r>
            <a:endParaRPr kumimoji="0" lang="en-CA"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pic>
        <p:nvPicPr>
          <p:cNvPr id="4" name="Picture 3">
            <a:extLst>
              <a:ext uri="{FF2B5EF4-FFF2-40B4-BE49-F238E27FC236}">
                <a16:creationId xmlns:a16="http://schemas.microsoft.com/office/drawing/2014/main" id="{6694CCA7-0764-4269-A4D9-70840DA9101A}"/>
              </a:ext>
            </a:extLst>
          </p:cNvPr>
          <p:cNvPicPr>
            <a:picLocks noChangeAspect="1"/>
          </p:cNvPicPr>
          <p:nvPr/>
        </p:nvPicPr>
        <p:blipFill>
          <a:blip r:embed="rId4"/>
          <a:stretch>
            <a:fillRect/>
          </a:stretch>
        </p:blipFill>
        <p:spPr>
          <a:xfrm>
            <a:off x="47625" y="1768634"/>
            <a:ext cx="9048750" cy="26518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6659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1412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42224"/>
            <a:ext cx="6873876" cy="1200329"/>
          </a:xfrm>
          <a:prstGeom prst="rect">
            <a:avLst/>
          </a:prstGeom>
          <a:noFill/>
        </p:spPr>
        <p:txBody>
          <a:bodyPr wrap="square">
            <a:spAutoFit/>
          </a:bodyPr>
          <a:lstStyle/>
          <a:p>
            <a:pPr lvl="0">
              <a:defRPr/>
            </a:pPr>
            <a:r>
              <a:rPr lang="en-US" sz="2400" b="1" dirty="0">
                <a:solidFill>
                  <a:prstClr val="black">
                    <a:lumMod val="75000"/>
                    <a:lumOff val="25000"/>
                  </a:prstClr>
                </a:solidFill>
                <a:latin typeface="Arial Narrow" panose="020B0606020202030204" pitchFamily="34" charset="0"/>
                <a:cs typeface="Aharoni" panose="02010803020104030203" pitchFamily="2" charset="-79"/>
              </a:rPr>
              <a:t>The 2018 European Heart Rhythm Association</a:t>
            </a:r>
          </a:p>
          <a:p>
            <a:pPr lvl="0">
              <a:defRPr/>
            </a:pPr>
            <a:r>
              <a:rPr lang="en-US" sz="2400" b="1" dirty="0">
                <a:solidFill>
                  <a:prstClr val="black">
                    <a:lumMod val="75000"/>
                    <a:lumOff val="25000"/>
                  </a:prstClr>
                </a:solidFill>
                <a:latin typeface="Arial Narrow" panose="020B0606020202030204" pitchFamily="34" charset="0"/>
                <a:cs typeface="Aharoni" panose="02010803020104030203" pitchFamily="2" charset="-79"/>
              </a:rPr>
              <a:t>Practical Guide on the Use Of DOACs in Patients</a:t>
            </a:r>
          </a:p>
          <a:p>
            <a:pPr lvl="0">
              <a:defRPr/>
            </a:pPr>
            <a:r>
              <a:rPr lang="en-US" sz="2400" b="1" dirty="0">
                <a:solidFill>
                  <a:prstClr val="black">
                    <a:lumMod val="75000"/>
                    <a:lumOff val="25000"/>
                  </a:prstClr>
                </a:solidFill>
                <a:latin typeface="Arial Narrow" panose="020B0606020202030204" pitchFamily="34" charset="0"/>
                <a:cs typeface="Aharoni" panose="02010803020104030203" pitchFamily="2" charset="-79"/>
              </a:rPr>
              <a:t>with Atrial Fibrillation</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29679" y="184585"/>
            <a:ext cx="1952397" cy="862877"/>
          </a:xfrm>
          <a:prstGeom prst="rect">
            <a:avLst/>
          </a:prstGeom>
        </p:spPr>
      </p:pic>
      <p:pic>
        <p:nvPicPr>
          <p:cNvPr id="4" name="Picture 3">
            <a:extLst>
              <a:ext uri="{FF2B5EF4-FFF2-40B4-BE49-F238E27FC236}">
                <a16:creationId xmlns:a16="http://schemas.microsoft.com/office/drawing/2014/main" id="{DA5EC9A9-69FF-458D-A988-4FDE43BC0FB4}"/>
              </a:ext>
            </a:extLst>
          </p:cNvPr>
          <p:cNvPicPr>
            <a:picLocks noChangeAspect="1"/>
          </p:cNvPicPr>
          <p:nvPr/>
        </p:nvPicPr>
        <p:blipFill>
          <a:blip r:embed="rId5"/>
          <a:stretch>
            <a:fillRect/>
          </a:stretch>
        </p:blipFill>
        <p:spPr>
          <a:xfrm>
            <a:off x="761268" y="1521290"/>
            <a:ext cx="7621463" cy="4619206"/>
          </a:xfrm>
          <a:prstGeom prst="rect">
            <a:avLst/>
          </a:prstGeom>
        </p:spPr>
      </p:pic>
      <p:sp>
        <p:nvSpPr>
          <p:cNvPr id="17" name="Text Box 3">
            <a:extLst>
              <a:ext uri="{FF2B5EF4-FFF2-40B4-BE49-F238E27FC236}">
                <a16:creationId xmlns:a16="http://schemas.microsoft.com/office/drawing/2014/main" id="{67FB30A9-A66A-445A-8AE8-2CCB2CBEAD8C}"/>
              </a:ext>
            </a:extLst>
          </p:cNvPr>
          <p:cNvSpPr txBox="1">
            <a:spLocks noChangeArrowheads="1"/>
          </p:cNvSpPr>
          <p:nvPr/>
        </p:nvSpPr>
        <p:spPr bwMode="auto">
          <a:xfrm>
            <a:off x="146654" y="6400791"/>
            <a:ext cx="4341263" cy="246221"/>
          </a:xfrm>
          <a:prstGeom prst="rect">
            <a:avLst/>
          </a:prstGeom>
          <a:noFill/>
          <a:ln w="9525">
            <a:noFill/>
            <a:miter lim="800000"/>
            <a:headEnd/>
            <a:tailEnd/>
          </a:ln>
        </p:spPr>
        <p:txBody>
          <a:bodyPr wrap="square">
            <a:spAutoFit/>
          </a:bodyPr>
          <a:lstStyle/>
          <a:p>
            <a:pPr lvl="0">
              <a:defRPr/>
            </a:pPr>
            <a:r>
              <a:rPr lang="en-CA" altLang="en-US" sz="1000" dirty="0" err="1">
                <a:solidFill>
                  <a:prstClr val="white"/>
                </a:solidFill>
                <a:latin typeface="Arial Narrow" panose="020B0606020202030204" pitchFamily="34" charset="0"/>
                <a:cs typeface="Lato"/>
              </a:rPr>
              <a:t>Steffel</a:t>
            </a:r>
            <a:r>
              <a:rPr lang="en-CA" altLang="en-US" sz="1000" dirty="0">
                <a:solidFill>
                  <a:prstClr val="white"/>
                </a:solidFill>
                <a:latin typeface="Arial Narrow" panose="020B0606020202030204" pitchFamily="34" charset="0"/>
                <a:cs typeface="Lato"/>
              </a:rPr>
              <a:t> J. et al; European Heart Journal (2018) 39, 1330–1393</a:t>
            </a:r>
            <a:endParaRPr kumimoji="0" lang="fr-FR"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2760735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0" name="Picture 9" descr="A person wearing a suit and tie&#10;&#10;Description automatically generated">
            <a:extLst>
              <a:ext uri="{FF2B5EF4-FFF2-40B4-BE49-F238E27FC236}">
                <a16:creationId xmlns:a16="http://schemas.microsoft.com/office/drawing/2014/main" id="{CA9AFAE6-306A-49B2-A19B-EB4A6B1CCC8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416466" y="271305"/>
            <a:ext cx="4264425" cy="6396637"/>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4</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28050" y="2233716"/>
            <a:ext cx="9144000" cy="3356787"/>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33106" y="1643602"/>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13113" y="2120706"/>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56097" y="3265738"/>
            <a:ext cx="9031805" cy="2739211"/>
          </a:xfrm>
          <a:prstGeom prst="rect">
            <a:avLst/>
          </a:prstGeom>
        </p:spPr>
        <p:txBody>
          <a:bodyPr wrap="square">
            <a:spAutoFit/>
          </a:bodyPr>
          <a:lstStyle/>
          <a:p>
            <a:pPr lvl="0" algn="ctr">
              <a:defRPr/>
            </a:pPr>
            <a:r>
              <a:rPr lang="en-US" sz="3200" b="1" dirty="0">
                <a:solidFill>
                  <a:prstClr val="white">
                    <a:lumMod val="95000"/>
                  </a:prstClr>
                </a:solidFill>
                <a:latin typeface="Arial Narrow" panose="020B0606020202030204" pitchFamily="34" charset="0"/>
                <a:cs typeface="Candara"/>
              </a:rPr>
              <a:t>Another 3 years later. Melvin is now 76 years old and his </a:t>
            </a:r>
            <a:r>
              <a:rPr lang="en-US" sz="3200" b="1" dirty="0" err="1">
                <a:solidFill>
                  <a:prstClr val="white">
                    <a:lumMod val="95000"/>
                  </a:prstClr>
                </a:solidFill>
                <a:latin typeface="Arial Narrow" panose="020B0606020202030204" pitchFamily="34" charset="0"/>
                <a:cs typeface="Candara"/>
              </a:rPr>
              <a:t>CrCl</a:t>
            </a:r>
            <a:r>
              <a:rPr lang="en-US" sz="3200" b="1" dirty="0">
                <a:solidFill>
                  <a:prstClr val="white">
                    <a:lumMod val="95000"/>
                  </a:prstClr>
                </a:solidFill>
                <a:latin typeface="Arial Narrow" panose="020B0606020202030204" pitchFamily="34" charset="0"/>
                <a:cs typeface="Candara"/>
              </a:rPr>
              <a:t> is &lt; 15 mL/min </a:t>
            </a:r>
          </a:p>
          <a:p>
            <a:pPr lvl="0" algn="ctr">
              <a:defRPr/>
            </a:pPr>
            <a:endParaRPr lang="en-US" b="1" dirty="0">
              <a:solidFill>
                <a:prstClr val="white">
                  <a:lumMod val="95000"/>
                </a:prstClr>
              </a:solidFill>
              <a:latin typeface="Arial Narrow" panose="020B0606020202030204" pitchFamily="34" charset="0"/>
              <a:cs typeface="Candara"/>
            </a:endParaRPr>
          </a:p>
          <a:p>
            <a:pPr lvl="0" algn="ctr">
              <a:defRPr/>
            </a:pPr>
            <a:r>
              <a:rPr lang="en-US" sz="3200" b="1" dirty="0">
                <a:solidFill>
                  <a:prstClr val="white">
                    <a:lumMod val="95000"/>
                  </a:prstClr>
                </a:solidFill>
                <a:latin typeface="Arial Narrow" panose="020B0606020202030204" pitchFamily="34" charset="0"/>
                <a:cs typeface="Candara"/>
              </a:rPr>
              <a:t>Melvin feels well and is not receiving  renal replacement therapy.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spTree>
    <p:extLst>
      <p:ext uri="{BB962C8B-B14F-4D97-AF65-F5344CB8AC3E}">
        <p14:creationId xmlns:p14="http://schemas.microsoft.com/office/powerpoint/2010/main" val="3361440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4</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12" name="Picture 11" descr="A person wearing a suit and tie&#10;&#10;Description automatically generated">
            <a:extLst>
              <a:ext uri="{FF2B5EF4-FFF2-40B4-BE49-F238E27FC236}">
                <a16:creationId xmlns:a16="http://schemas.microsoft.com/office/drawing/2014/main" id="{5DEA6DC7-0DA2-4E3B-B194-02857498E00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5578" y="1635922"/>
            <a:ext cx="3577631" cy="5366446"/>
          </a:xfrm>
          <a:prstGeom prst="rect">
            <a:avLst/>
          </a:prstGeom>
        </p:spPr>
      </p:pic>
      <p:sp>
        <p:nvSpPr>
          <p:cNvPr id="14" name="TextBox 13">
            <a:extLst>
              <a:ext uri="{FF2B5EF4-FFF2-40B4-BE49-F238E27FC236}">
                <a16:creationId xmlns:a16="http://schemas.microsoft.com/office/drawing/2014/main" id="{8A807664-F080-4F5A-B881-BF177FFC829B}"/>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Melvin</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70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3" name="Picture 2">
            <a:extLst>
              <a:ext uri="{FF2B5EF4-FFF2-40B4-BE49-F238E27FC236}">
                <a16:creationId xmlns:a16="http://schemas.microsoft.com/office/drawing/2014/main" id="{34E23433-11FF-4439-9DD9-5A48C3804A8D}"/>
              </a:ext>
            </a:extLst>
          </p:cNvPr>
          <p:cNvPicPr>
            <a:picLocks noChangeAspect="1"/>
          </p:cNvPicPr>
          <p:nvPr/>
        </p:nvPicPr>
        <p:blipFill>
          <a:blip r:embed="rId6"/>
          <a:stretch>
            <a:fillRect/>
          </a:stretch>
        </p:blipFill>
        <p:spPr>
          <a:xfrm>
            <a:off x="3195051" y="-5024"/>
            <a:ext cx="5948737" cy="2383152"/>
          </a:xfrm>
          <a:prstGeom prst="rect">
            <a:avLst/>
          </a:prstGeom>
        </p:spPr>
      </p:pic>
      <p:pic>
        <p:nvPicPr>
          <p:cNvPr id="5" name="Picture 4">
            <a:extLst>
              <a:ext uri="{FF2B5EF4-FFF2-40B4-BE49-F238E27FC236}">
                <a16:creationId xmlns:a16="http://schemas.microsoft.com/office/drawing/2014/main" id="{1BB8DB33-34A7-412B-BB00-6A0CBE99C053}"/>
              </a:ext>
            </a:extLst>
          </p:cNvPr>
          <p:cNvPicPr>
            <a:picLocks noChangeAspect="1"/>
          </p:cNvPicPr>
          <p:nvPr/>
        </p:nvPicPr>
        <p:blipFill>
          <a:blip r:embed="rId7"/>
          <a:stretch>
            <a:fillRect/>
          </a:stretch>
        </p:blipFill>
        <p:spPr>
          <a:xfrm>
            <a:off x="3184538" y="2502204"/>
            <a:ext cx="5969764" cy="2024582"/>
          </a:xfrm>
          <a:prstGeom prst="rect">
            <a:avLst/>
          </a:prstGeom>
        </p:spPr>
      </p:pic>
      <p:pic>
        <p:nvPicPr>
          <p:cNvPr id="9" name="Picture 8">
            <a:extLst>
              <a:ext uri="{FF2B5EF4-FFF2-40B4-BE49-F238E27FC236}">
                <a16:creationId xmlns:a16="http://schemas.microsoft.com/office/drawing/2014/main" id="{41DB8D85-D688-49D8-B211-126DD49ED2EF}"/>
              </a:ext>
            </a:extLst>
          </p:cNvPr>
          <p:cNvPicPr>
            <a:picLocks noChangeAspect="1"/>
          </p:cNvPicPr>
          <p:nvPr/>
        </p:nvPicPr>
        <p:blipFill>
          <a:blip r:embed="rId8"/>
          <a:stretch>
            <a:fillRect/>
          </a:stretch>
        </p:blipFill>
        <p:spPr>
          <a:xfrm>
            <a:off x="3184538" y="4656426"/>
            <a:ext cx="5969764" cy="2024581"/>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1520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919224" y="1310476"/>
            <a:ext cx="8073850" cy="95410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rPr>
              <a:t>How would you adjust Melvin’s anticoagulation strategy for at this point (</a:t>
            </a:r>
            <a:r>
              <a:rPr kumimoji="0" lang="en-US" sz="2800" b="1" i="0" u="none" strike="noStrike" kern="1200" cap="none" spc="0" normalizeH="0" baseline="0" noProof="0" dirty="0" err="1">
                <a:ln>
                  <a:noFill/>
                </a:ln>
                <a:solidFill>
                  <a:srgbClr val="0D755A"/>
                </a:solidFill>
                <a:effectLst/>
                <a:uLnTx/>
                <a:uFillTx/>
                <a:latin typeface="Arial Narrow" panose="020B0606020202030204" pitchFamily="34" charset="0"/>
                <a:ea typeface="+mn-ea"/>
                <a:cs typeface="Candara"/>
              </a:rPr>
              <a:t>CrCl</a:t>
            </a:r>
            <a:r>
              <a:rPr kumimoji="0" lang="en-US" sz="2800" b="1" i="0" u="none" strike="noStrike" kern="1200" cap="none" spc="0" normalizeH="0" baseline="0" noProof="0" dirty="0">
                <a:ln>
                  <a:noFill/>
                </a:ln>
                <a:solidFill>
                  <a:srgbClr val="0D755A"/>
                </a:solidFill>
                <a:effectLst/>
                <a:uLnTx/>
                <a:uFillTx/>
                <a:latin typeface="Arial Narrow" panose="020B0606020202030204" pitchFamily="34" charset="0"/>
                <a:ea typeface="+mn-ea"/>
                <a:cs typeface="Candara"/>
              </a:rPr>
              <a:t> &lt;15 mL/min</a:t>
            </a:r>
            <a:r>
              <a:rPr kumimoji="0" lang="en-US" sz="28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rPr>
              <a:t>)?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28198" y="2393076"/>
            <a:ext cx="827342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20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Let Melvin know Warfarin  is the safest option for his stage of chronic kidney disease</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Use Dabigatran 150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Use Dabigatran 110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Use Apixaban 5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Use Apixaban 2.5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Use </a:t>
            </a:r>
            <a:r>
              <a:rPr lang="en-CA" sz="16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Use </a:t>
            </a:r>
            <a:r>
              <a:rPr lang="en-CA" sz="16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 30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Use Rivaroxaban 20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Use Rivaroxaban 15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Do not use any anticoagulation as Melvin’s bleeding risk outweighs his risk of a cardioembolic event</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3552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0" y="106033"/>
            <a:ext cx="1191722" cy="2684059"/>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711742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6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42840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42224"/>
            <a:ext cx="6873876" cy="1292662"/>
          </a:xfrm>
          <a:prstGeom prst="rect">
            <a:avLst/>
          </a:prstGeom>
          <a:noFill/>
        </p:spPr>
        <p:txBody>
          <a:bodyPr wrap="square">
            <a:spAutoFit/>
          </a:bodyPr>
          <a:lstStyle/>
          <a:p>
            <a:pPr lvl="0">
              <a:defRPr/>
            </a:pPr>
            <a:r>
              <a:rPr lang="en-US" sz="2600" b="1" dirty="0">
                <a:solidFill>
                  <a:prstClr val="black">
                    <a:lumMod val="75000"/>
                    <a:lumOff val="25000"/>
                  </a:prstClr>
                </a:solidFill>
                <a:latin typeface="Arial Narrow" panose="020B0606020202030204" pitchFamily="34" charset="0"/>
                <a:cs typeface="Aharoni" panose="02010803020104030203" pitchFamily="2" charset="-79"/>
              </a:rPr>
              <a:t>2019 AHA/ACC/HRS Focused Update of the 2014 AHA/ACC/HRS Guideline for the Management of Patients With Atrial Fibrillation </a:t>
            </a:r>
            <a:endParaRPr kumimoji="0" lang="en-US" sz="2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743721" y="184585"/>
            <a:ext cx="2238356" cy="989259"/>
          </a:xfrm>
          <a:prstGeom prst="rect">
            <a:avLst/>
          </a:prstGeom>
        </p:spPr>
      </p:pic>
      <p:sp>
        <p:nvSpPr>
          <p:cNvPr id="10" name="Text Box 3">
            <a:extLst>
              <a:ext uri="{FF2B5EF4-FFF2-40B4-BE49-F238E27FC236}">
                <a16:creationId xmlns:a16="http://schemas.microsoft.com/office/drawing/2014/main" id="{3D7CF28C-D503-4B2E-A0CC-2B275384EB22}"/>
              </a:ext>
            </a:extLst>
          </p:cNvPr>
          <p:cNvSpPr txBox="1">
            <a:spLocks noChangeArrowheads="1"/>
          </p:cNvSpPr>
          <p:nvPr/>
        </p:nvSpPr>
        <p:spPr bwMode="auto">
          <a:xfrm>
            <a:off x="0" y="6484486"/>
            <a:ext cx="7334250" cy="584775"/>
          </a:xfrm>
          <a:prstGeom prst="rect">
            <a:avLst/>
          </a:prstGeom>
          <a:noFill/>
          <a:ln w="9525">
            <a:noFill/>
            <a:miter lim="800000"/>
            <a:headEnd/>
            <a:tailEnd/>
          </a:ln>
        </p:spPr>
        <p:txBody>
          <a:bodyPr wrap="square">
            <a:spAutoFit/>
          </a:bodyPr>
          <a:lstStyle/>
          <a:p>
            <a:pPr lvl="0">
              <a:defRPr/>
            </a:pPr>
            <a:r>
              <a:rPr lang="en-US" altLang="en-US" sz="800" dirty="0">
                <a:solidFill>
                  <a:prstClr val="white"/>
                </a:solidFill>
                <a:latin typeface="Arial Narrow" panose="020B0606020202030204" pitchFamily="34" charset="0"/>
                <a:cs typeface="Lato"/>
              </a:rPr>
              <a:t>AHA/ACC/HRS focused update of the 2014 AHA/ACC/HRS guideline for the management of patients with atrial fibrillation: a report of the American College of Cardiology/American Heart Association Task Force on Clinical Practice Guidelines and the Heart Rhythm Society. Circulation. 2019;139: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4" name="Picture 3">
            <a:extLst>
              <a:ext uri="{FF2B5EF4-FFF2-40B4-BE49-F238E27FC236}">
                <a16:creationId xmlns:a16="http://schemas.microsoft.com/office/drawing/2014/main" id="{6AE69C79-7952-4F7F-A91A-032792BFF2CD}"/>
              </a:ext>
            </a:extLst>
          </p:cNvPr>
          <p:cNvPicPr>
            <a:picLocks noChangeAspect="1"/>
          </p:cNvPicPr>
          <p:nvPr/>
        </p:nvPicPr>
        <p:blipFill>
          <a:blip r:embed="rId5"/>
          <a:stretch>
            <a:fillRect/>
          </a:stretch>
        </p:blipFill>
        <p:spPr>
          <a:xfrm>
            <a:off x="0" y="1635311"/>
            <a:ext cx="9144000" cy="41461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4582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1412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42224"/>
            <a:ext cx="6873876" cy="1200329"/>
          </a:xfrm>
          <a:prstGeom prst="rect">
            <a:avLst/>
          </a:prstGeom>
          <a:noFill/>
        </p:spPr>
        <p:txBody>
          <a:bodyPr wrap="square">
            <a:spAutoFit/>
          </a:bodyPr>
          <a:lstStyle/>
          <a:p>
            <a:pPr lvl="0">
              <a:defRPr/>
            </a:pPr>
            <a:r>
              <a:rPr lang="en-US" sz="2400" b="1" dirty="0">
                <a:solidFill>
                  <a:prstClr val="black">
                    <a:lumMod val="75000"/>
                    <a:lumOff val="25000"/>
                  </a:prstClr>
                </a:solidFill>
                <a:latin typeface="Arial Narrow" panose="020B0606020202030204" pitchFamily="34" charset="0"/>
                <a:cs typeface="Aharoni" panose="02010803020104030203" pitchFamily="2" charset="-79"/>
              </a:rPr>
              <a:t>Use of Nonvitamin K-Dependent Oral Anticoagulant Agents in Patients With Advanced Chronic Kidney Disease and on Dialysis: Substantial and Growing</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29679" y="184585"/>
            <a:ext cx="1952397" cy="862877"/>
          </a:xfrm>
          <a:prstGeom prst="rect">
            <a:avLst/>
          </a:prstGeom>
        </p:spPr>
      </p:pic>
      <p:sp>
        <p:nvSpPr>
          <p:cNvPr id="17" name="Text Box 3">
            <a:extLst>
              <a:ext uri="{FF2B5EF4-FFF2-40B4-BE49-F238E27FC236}">
                <a16:creationId xmlns:a16="http://schemas.microsoft.com/office/drawing/2014/main" id="{67FB30A9-A66A-445A-8AE8-2CCB2CBEAD8C}"/>
              </a:ext>
            </a:extLst>
          </p:cNvPr>
          <p:cNvSpPr txBox="1">
            <a:spLocks noChangeArrowheads="1"/>
          </p:cNvSpPr>
          <p:nvPr/>
        </p:nvSpPr>
        <p:spPr bwMode="auto">
          <a:xfrm>
            <a:off x="146654" y="6400791"/>
            <a:ext cx="4341263" cy="246221"/>
          </a:xfrm>
          <a:prstGeom prst="rect">
            <a:avLst/>
          </a:prstGeom>
          <a:noFill/>
          <a:ln w="9525">
            <a:noFill/>
            <a:miter lim="800000"/>
            <a:headEnd/>
            <a:tailEnd/>
          </a:ln>
        </p:spPr>
        <p:txBody>
          <a:bodyPr wrap="square">
            <a:spAutoFit/>
          </a:bodyPr>
          <a:lstStyle/>
          <a:p>
            <a:pPr lvl="0">
              <a:defRPr/>
            </a:pPr>
            <a:r>
              <a:rPr lang="en-CA" altLang="en-US" sz="1000" dirty="0">
                <a:solidFill>
                  <a:prstClr val="white"/>
                </a:solidFill>
                <a:latin typeface="Arial Narrow" panose="020B0606020202030204" pitchFamily="34" charset="0"/>
                <a:cs typeface="Lato"/>
              </a:rPr>
              <a:t>Chan, K.E. et al. J Am Coll </a:t>
            </a:r>
            <a:r>
              <a:rPr lang="en-CA" altLang="en-US" sz="1000" dirty="0" err="1">
                <a:solidFill>
                  <a:prstClr val="white"/>
                </a:solidFill>
                <a:latin typeface="Arial Narrow" panose="020B0606020202030204" pitchFamily="34" charset="0"/>
                <a:cs typeface="Lato"/>
              </a:rPr>
              <a:t>Cardiol</a:t>
            </a:r>
            <a:r>
              <a:rPr lang="en-CA" altLang="en-US" sz="1000" dirty="0">
                <a:solidFill>
                  <a:prstClr val="white"/>
                </a:solidFill>
                <a:latin typeface="Arial Narrow" panose="020B0606020202030204" pitchFamily="34" charset="0"/>
                <a:cs typeface="Lato"/>
              </a:rPr>
              <a:t>. 2016; 67(24): 2888-99</a:t>
            </a:r>
            <a:endParaRPr lang="fr-FR" altLang="en-US" sz="1000" dirty="0">
              <a:solidFill>
                <a:prstClr val="white"/>
              </a:solidFill>
              <a:latin typeface="Arial Narrow" panose="020B0606020202030204" pitchFamily="34" charset="0"/>
              <a:cs typeface="Lato"/>
            </a:endParaRPr>
          </a:p>
        </p:txBody>
      </p:sp>
      <p:pic>
        <p:nvPicPr>
          <p:cNvPr id="5" name="Picture 4" descr="A close up of a map&#10;&#10;Description automatically generated">
            <a:extLst>
              <a:ext uri="{FF2B5EF4-FFF2-40B4-BE49-F238E27FC236}">
                <a16:creationId xmlns:a16="http://schemas.microsoft.com/office/drawing/2014/main" id="{41042073-671A-46CA-AF0D-A4D671F70D4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7773" y="1985666"/>
            <a:ext cx="8400288" cy="4169664"/>
          </a:xfrm>
          <a:prstGeom prst="rect">
            <a:avLst/>
          </a:prstGeom>
        </p:spPr>
      </p:pic>
      <p:sp>
        <p:nvSpPr>
          <p:cNvPr id="6" name="TextBox 5">
            <a:extLst>
              <a:ext uri="{FF2B5EF4-FFF2-40B4-BE49-F238E27FC236}">
                <a16:creationId xmlns:a16="http://schemas.microsoft.com/office/drawing/2014/main" id="{D3AC6BDD-228C-43F1-B1D7-CFC08FC8F3AB}"/>
              </a:ext>
            </a:extLst>
          </p:cNvPr>
          <p:cNvSpPr txBox="1"/>
          <p:nvPr/>
        </p:nvSpPr>
        <p:spPr>
          <a:xfrm>
            <a:off x="858303" y="1452827"/>
            <a:ext cx="3579062" cy="646331"/>
          </a:xfrm>
          <a:prstGeom prst="rect">
            <a:avLst/>
          </a:prstGeom>
          <a:noFill/>
        </p:spPr>
        <p:txBody>
          <a:bodyPr wrap="square" rtlCol="0">
            <a:spAutoFit/>
          </a:bodyPr>
          <a:lstStyle/>
          <a:p>
            <a:pPr algn="ctr"/>
            <a:r>
              <a:rPr lang="en-CA" b="1" dirty="0">
                <a:latin typeface="Arial Narrow" panose="020B0606020202030204" pitchFamily="34" charset="0"/>
              </a:rPr>
              <a:t>Advanced Chronic Kidney Disease </a:t>
            </a:r>
          </a:p>
          <a:p>
            <a:pPr algn="ctr"/>
            <a:r>
              <a:rPr lang="en-CA" b="1" dirty="0">
                <a:latin typeface="Arial Narrow" panose="020B0606020202030204" pitchFamily="34" charset="0"/>
              </a:rPr>
              <a:t>(n = 102,504)</a:t>
            </a:r>
          </a:p>
        </p:txBody>
      </p:sp>
      <p:sp>
        <p:nvSpPr>
          <p:cNvPr id="14" name="TextBox 13">
            <a:extLst>
              <a:ext uri="{FF2B5EF4-FFF2-40B4-BE49-F238E27FC236}">
                <a16:creationId xmlns:a16="http://schemas.microsoft.com/office/drawing/2014/main" id="{F9F2AE45-ADA8-46FF-A8E0-A73CE6B4A465}"/>
              </a:ext>
            </a:extLst>
          </p:cNvPr>
          <p:cNvSpPr txBox="1"/>
          <p:nvPr/>
        </p:nvSpPr>
        <p:spPr>
          <a:xfrm>
            <a:off x="5007895" y="1452827"/>
            <a:ext cx="3579062" cy="646331"/>
          </a:xfrm>
          <a:prstGeom prst="rect">
            <a:avLst/>
          </a:prstGeom>
          <a:noFill/>
        </p:spPr>
        <p:txBody>
          <a:bodyPr wrap="square" rtlCol="0">
            <a:spAutoFit/>
          </a:bodyPr>
          <a:lstStyle/>
          <a:p>
            <a:pPr algn="ctr"/>
            <a:r>
              <a:rPr lang="en-CA" b="1" dirty="0">
                <a:latin typeface="Arial Narrow" panose="020B0606020202030204" pitchFamily="34" charset="0"/>
              </a:rPr>
              <a:t>Dialysis</a:t>
            </a:r>
          </a:p>
          <a:p>
            <a:pPr algn="ctr"/>
            <a:r>
              <a:rPr lang="en-CA" b="1" dirty="0">
                <a:latin typeface="Arial Narrow" panose="020B0606020202030204" pitchFamily="34" charset="0"/>
              </a:rPr>
              <a:t>(n = 140,918)</a:t>
            </a:r>
          </a:p>
        </p:txBody>
      </p:sp>
    </p:spTree>
    <p:extLst>
      <p:ext uri="{BB962C8B-B14F-4D97-AF65-F5344CB8AC3E}">
        <p14:creationId xmlns:p14="http://schemas.microsoft.com/office/powerpoint/2010/main" val="3439326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6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63235"/>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42224"/>
            <a:ext cx="6873876"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Transitioning from DOACs </a:t>
            </a:r>
          </a:p>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to Warfarin</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29679" y="184585"/>
            <a:ext cx="1952397" cy="862877"/>
          </a:xfrm>
          <a:prstGeom prst="rect">
            <a:avLst/>
          </a:prstGeom>
        </p:spPr>
      </p:pic>
      <p:pic>
        <p:nvPicPr>
          <p:cNvPr id="3" name="Picture 2">
            <a:extLst>
              <a:ext uri="{FF2B5EF4-FFF2-40B4-BE49-F238E27FC236}">
                <a16:creationId xmlns:a16="http://schemas.microsoft.com/office/drawing/2014/main" id="{F445B36D-4948-4142-AF91-5370A7633199}"/>
              </a:ext>
            </a:extLst>
          </p:cNvPr>
          <p:cNvPicPr>
            <a:picLocks noChangeAspect="1"/>
          </p:cNvPicPr>
          <p:nvPr/>
        </p:nvPicPr>
        <p:blipFill>
          <a:blip r:embed="rId5"/>
          <a:stretch>
            <a:fillRect/>
          </a:stretch>
        </p:blipFill>
        <p:spPr>
          <a:xfrm>
            <a:off x="951167" y="1234703"/>
            <a:ext cx="7073500" cy="5076000"/>
          </a:xfrm>
          <a:prstGeom prst="rect">
            <a:avLst/>
          </a:prstGeom>
          <a:ln>
            <a:noFill/>
          </a:ln>
          <a:effectLst>
            <a:outerShdw blurRad="292100" dist="139700" dir="2700000" algn="tl" rotWithShape="0">
              <a:srgbClr val="333333">
                <a:alpha val="65000"/>
              </a:srgbClr>
            </a:outerShdw>
          </a:effectLst>
        </p:spPr>
      </p:pic>
      <p:sp>
        <p:nvSpPr>
          <p:cNvPr id="10" name="Text Box 3">
            <a:extLst>
              <a:ext uri="{FF2B5EF4-FFF2-40B4-BE49-F238E27FC236}">
                <a16:creationId xmlns:a16="http://schemas.microsoft.com/office/drawing/2014/main" id="{3D7CF28C-D503-4B2E-A0CC-2B275384EB22}"/>
              </a:ext>
            </a:extLst>
          </p:cNvPr>
          <p:cNvSpPr txBox="1">
            <a:spLocks noChangeArrowheads="1"/>
          </p:cNvSpPr>
          <p:nvPr/>
        </p:nvSpPr>
        <p:spPr bwMode="auto">
          <a:xfrm>
            <a:off x="0" y="6484486"/>
            <a:ext cx="4341263" cy="461665"/>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2" name="Text Box 3">
            <a:extLst>
              <a:ext uri="{FF2B5EF4-FFF2-40B4-BE49-F238E27FC236}">
                <a16:creationId xmlns:a16="http://schemas.microsoft.com/office/drawing/2014/main" id="{C8EFC354-4F39-4048-A256-E70D147EBEA9}"/>
              </a:ext>
            </a:extLst>
          </p:cNvPr>
          <p:cNvSpPr txBox="1">
            <a:spLocks noChangeArrowheads="1"/>
          </p:cNvSpPr>
          <p:nvPr/>
        </p:nvSpPr>
        <p:spPr bwMode="auto">
          <a:xfrm>
            <a:off x="4149729" y="6482839"/>
            <a:ext cx="4341263" cy="461665"/>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3335174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433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42224"/>
            <a:ext cx="6873876" cy="1015663"/>
          </a:xfrm>
          <a:prstGeom prst="rect">
            <a:avLst/>
          </a:prstGeom>
          <a:noFill/>
        </p:spPr>
        <p:txBody>
          <a:bodyPr wrap="square">
            <a:spAutoFit/>
          </a:bodyPr>
          <a:lstStyle/>
          <a:p>
            <a:pPr lvl="0">
              <a:defRPr/>
            </a:pPr>
            <a:r>
              <a:rPr lang="en-US" sz="3000" b="1" dirty="0">
                <a:solidFill>
                  <a:prstClr val="black">
                    <a:lumMod val="75000"/>
                    <a:lumOff val="25000"/>
                  </a:prstClr>
                </a:solidFill>
                <a:latin typeface="Arial Narrow" panose="020B0606020202030204" pitchFamily="34" charset="0"/>
                <a:cs typeface="Aharoni" panose="02010803020104030203" pitchFamily="2" charset="-79"/>
              </a:rPr>
              <a:t>Major Bleeding Rates with Warfarin is Increased in Low </a:t>
            </a:r>
            <a:r>
              <a:rPr lang="en-US" sz="3000" b="1" dirty="0" err="1">
                <a:solidFill>
                  <a:prstClr val="black">
                    <a:lumMod val="75000"/>
                    <a:lumOff val="25000"/>
                  </a:prstClr>
                </a:solidFill>
                <a:latin typeface="Arial Narrow" panose="020B0606020202030204" pitchFamily="34" charset="0"/>
                <a:cs typeface="Aharoni" panose="02010803020104030203" pitchFamily="2" charset="-79"/>
              </a:rPr>
              <a:t>CrCl</a:t>
            </a:r>
            <a:r>
              <a:rPr lang="en-US" sz="3000" b="1" dirty="0">
                <a:solidFill>
                  <a:prstClr val="black">
                    <a:lumMod val="75000"/>
                    <a:lumOff val="25000"/>
                  </a:prstClr>
                </a:solidFill>
                <a:latin typeface="Arial Narrow" panose="020B0606020202030204" pitchFamily="34" charset="0"/>
                <a:cs typeface="Aharoni" panose="02010803020104030203" pitchFamily="2" charset="-79"/>
              </a:rPr>
              <a:t> Patients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graphicFrame>
        <p:nvGraphicFramePr>
          <p:cNvPr id="14" name="Table 13">
            <a:extLst>
              <a:ext uri="{FF2B5EF4-FFF2-40B4-BE49-F238E27FC236}">
                <a16:creationId xmlns:a16="http://schemas.microsoft.com/office/drawing/2014/main" id="{D56A56CD-FFCA-493D-9EEE-ADEFDDD3D0B8}"/>
              </a:ext>
            </a:extLst>
          </p:cNvPr>
          <p:cNvGraphicFramePr>
            <a:graphicFrameLocks noGrp="1"/>
          </p:cNvGraphicFramePr>
          <p:nvPr>
            <p:extLst>
              <p:ext uri="{D42A27DB-BD31-4B8C-83A1-F6EECF244321}">
                <p14:modId xmlns:p14="http://schemas.microsoft.com/office/powerpoint/2010/main" val="2876706760"/>
              </p:ext>
            </p:extLst>
          </p:nvPr>
        </p:nvGraphicFramePr>
        <p:xfrm>
          <a:off x="690547" y="2158375"/>
          <a:ext cx="7762906" cy="2989580"/>
        </p:xfrm>
        <a:graphic>
          <a:graphicData uri="http://schemas.openxmlformats.org/drawingml/2006/table">
            <a:tbl>
              <a:tblPr/>
              <a:tblGrid>
                <a:gridCol w="3881453">
                  <a:extLst>
                    <a:ext uri="{9D8B030D-6E8A-4147-A177-3AD203B41FA5}">
                      <a16:colId xmlns:a16="http://schemas.microsoft.com/office/drawing/2014/main" val="1468969580"/>
                    </a:ext>
                  </a:extLst>
                </a:gridCol>
                <a:gridCol w="3881453">
                  <a:extLst>
                    <a:ext uri="{9D8B030D-6E8A-4147-A177-3AD203B41FA5}">
                      <a16:colId xmlns:a16="http://schemas.microsoft.com/office/drawing/2014/main" val="3591066410"/>
                    </a:ext>
                  </a:extLst>
                </a:gridCol>
              </a:tblGrid>
              <a:tr h="0">
                <a:tc>
                  <a:txBody>
                    <a:bodyPr/>
                    <a:lstStyle/>
                    <a:p>
                      <a:r>
                        <a:rPr lang="en-US" sz="2400" b="1" dirty="0">
                          <a:solidFill>
                            <a:schemeClr val="bg1"/>
                          </a:solidFill>
                          <a:effectLst/>
                          <a:latin typeface="Arial Narrow" panose="020B0606020202030204" pitchFamily="34" charset="0"/>
                        </a:rPr>
                        <a:t>Kidney Function</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13A985"/>
                    </a:solidFill>
                  </a:tcPr>
                </a:tc>
                <a:tc>
                  <a:txBody>
                    <a:bodyPr/>
                    <a:lstStyle/>
                    <a:p>
                      <a:pPr algn="ctr"/>
                      <a:r>
                        <a:rPr lang="en-CA" sz="2400" b="1" dirty="0">
                          <a:solidFill>
                            <a:schemeClr val="bg1"/>
                          </a:solidFill>
                          <a:effectLst/>
                          <a:latin typeface="Arial Narrow" panose="020B0606020202030204" pitchFamily="34" charset="0"/>
                        </a:rPr>
                        <a:t>Major Bleeding </a:t>
                      </a:r>
                    </a:p>
                    <a:p>
                      <a:pPr algn="ctr"/>
                      <a:r>
                        <a:rPr lang="en-CA" sz="2400" b="1" dirty="0">
                          <a:solidFill>
                            <a:schemeClr val="bg1"/>
                          </a:solidFill>
                          <a:effectLst/>
                          <a:latin typeface="Arial Narrow" panose="020B0606020202030204" pitchFamily="34" charset="0"/>
                        </a:rPr>
                        <a:t>(Events per 100 Patient-Years)</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13A985"/>
                    </a:solidFill>
                  </a:tcPr>
                </a:tc>
                <a:extLst>
                  <a:ext uri="{0D108BD9-81ED-4DB2-BD59-A6C34878D82A}">
                    <a16:rowId xmlns:a16="http://schemas.microsoft.com/office/drawing/2014/main" val="401749402"/>
                  </a:ext>
                </a:extLst>
              </a:tr>
              <a:tr h="548640">
                <a:tc>
                  <a:txBody>
                    <a:bodyPr/>
                    <a:lstStyle/>
                    <a:p>
                      <a:r>
                        <a:rPr lang="en-US" sz="2000" b="1" dirty="0" err="1">
                          <a:solidFill>
                            <a:schemeClr val="tx1">
                              <a:lumMod val="75000"/>
                              <a:lumOff val="25000"/>
                            </a:schemeClr>
                          </a:solidFill>
                          <a:effectLst/>
                          <a:latin typeface="Arial Narrow" panose="020B0606020202030204" pitchFamily="34" charset="0"/>
                        </a:rPr>
                        <a:t>CrCl</a:t>
                      </a:r>
                      <a:r>
                        <a:rPr lang="en-US" sz="2000" b="1" dirty="0">
                          <a:solidFill>
                            <a:schemeClr val="tx1">
                              <a:lumMod val="75000"/>
                              <a:lumOff val="25000"/>
                            </a:schemeClr>
                          </a:solidFill>
                          <a:effectLst/>
                          <a:latin typeface="Arial Narrow" panose="020B0606020202030204" pitchFamily="34" charset="0"/>
                        </a:rPr>
                        <a:t> ≥60 ml/min</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E8FCF7"/>
                    </a:solidFill>
                  </a:tcPr>
                </a:tc>
                <a:tc>
                  <a:txBody>
                    <a:bodyPr/>
                    <a:lstStyle/>
                    <a:p>
                      <a:pPr algn="ctr"/>
                      <a:r>
                        <a:rPr lang="en-US" sz="2000" dirty="0">
                          <a:solidFill>
                            <a:schemeClr val="tx1">
                              <a:lumMod val="75000"/>
                              <a:lumOff val="25000"/>
                            </a:schemeClr>
                          </a:solidFill>
                          <a:effectLst/>
                          <a:latin typeface="Arial Narrow" panose="020B0606020202030204" pitchFamily="34" charset="0"/>
                        </a:rPr>
                        <a:t>6.2 (4.1–8.9)</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E8FCF7"/>
                    </a:solidFill>
                  </a:tcPr>
                </a:tc>
                <a:extLst>
                  <a:ext uri="{0D108BD9-81ED-4DB2-BD59-A6C34878D82A}">
                    <a16:rowId xmlns:a16="http://schemas.microsoft.com/office/drawing/2014/main" val="604077213"/>
                  </a:ext>
                </a:extLst>
              </a:tr>
              <a:tr h="548640">
                <a:tc>
                  <a:txBody>
                    <a:bodyPr/>
                    <a:lstStyle/>
                    <a:p>
                      <a:r>
                        <a:rPr lang="en-US" sz="2000" b="1" dirty="0" err="1">
                          <a:solidFill>
                            <a:schemeClr val="tx1">
                              <a:lumMod val="75000"/>
                              <a:lumOff val="25000"/>
                            </a:schemeClr>
                          </a:solidFill>
                          <a:effectLst/>
                          <a:latin typeface="Arial Narrow" panose="020B0606020202030204" pitchFamily="34" charset="0"/>
                        </a:rPr>
                        <a:t>CrCl</a:t>
                      </a:r>
                      <a:r>
                        <a:rPr lang="en-US" sz="2000" b="1" dirty="0">
                          <a:solidFill>
                            <a:schemeClr val="tx1">
                              <a:lumMod val="75000"/>
                              <a:lumOff val="25000"/>
                            </a:schemeClr>
                          </a:solidFill>
                          <a:effectLst/>
                          <a:latin typeface="Arial Narrow" panose="020B0606020202030204" pitchFamily="34" charset="0"/>
                        </a:rPr>
                        <a:t> 30–59 ml/min</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B8F6E6"/>
                    </a:solidFill>
                  </a:tcPr>
                </a:tc>
                <a:tc>
                  <a:txBody>
                    <a:bodyPr/>
                    <a:lstStyle/>
                    <a:p>
                      <a:pPr algn="ctr"/>
                      <a:r>
                        <a:rPr lang="en-US" sz="2000" dirty="0">
                          <a:solidFill>
                            <a:schemeClr val="tx1">
                              <a:lumMod val="75000"/>
                              <a:lumOff val="25000"/>
                            </a:schemeClr>
                          </a:solidFill>
                          <a:effectLst/>
                          <a:latin typeface="Arial Narrow" panose="020B0606020202030204" pitchFamily="34" charset="0"/>
                        </a:rPr>
                        <a:t>8.3 (5.1–12.8)</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B8F6E6"/>
                    </a:solidFill>
                  </a:tcPr>
                </a:tc>
                <a:extLst>
                  <a:ext uri="{0D108BD9-81ED-4DB2-BD59-A6C34878D82A}">
                    <a16:rowId xmlns:a16="http://schemas.microsoft.com/office/drawing/2014/main" val="771370442"/>
                  </a:ext>
                </a:extLst>
              </a:tr>
              <a:tr h="548640">
                <a:tc>
                  <a:txBody>
                    <a:bodyPr/>
                    <a:lstStyle/>
                    <a:p>
                      <a:r>
                        <a:rPr lang="en-US" sz="2000" b="1" dirty="0" err="1">
                          <a:solidFill>
                            <a:schemeClr val="tx1">
                              <a:lumMod val="75000"/>
                              <a:lumOff val="25000"/>
                            </a:schemeClr>
                          </a:solidFill>
                          <a:effectLst/>
                          <a:latin typeface="Arial Narrow" panose="020B0606020202030204" pitchFamily="34" charset="0"/>
                        </a:rPr>
                        <a:t>CrCl</a:t>
                      </a:r>
                      <a:r>
                        <a:rPr lang="en-US" sz="2000" b="1" dirty="0">
                          <a:solidFill>
                            <a:schemeClr val="tx1">
                              <a:lumMod val="75000"/>
                              <a:lumOff val="25000"/>
                            </a:schemeClr>
                          </a:solidFill>
                          <a:effectLst/>
                          <a:latin typeface="Arial Narrow" panose="020B0606020202030204" pitchFamily="34" charset="0"/>
                        </a:rPr>
                        <a:t> &lt;30 ml/min</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E8FCF7"/>
                    </a:solidFill>
                  </a:tcPr>
                </a:tc>
                <a:tc>
                  <a:txBody>
                    <a:bodyPr/>
                    <a:lstStyle/>
                    <a:p>
                      <a:pPr algn="ctr"/>
                      <a:r>
                        <a:rPr lang="en-US" sz="2000" dirty="0">
                          <a:solidFill>
                            <a:schemeClr val="tx1">
                              <a:lumMod val="75000"/>
                              <a:lumOff val="25000"/>
                            </a:schemeClr>
                          </a:solidFill>
                          <a:effectLst/>
                          <a:latin typeface="Arial Narrow" panose="020B0606020202030204" pitchFamily="34" charset="0"/>
                        </a:rPr>
                        <a:t>30.5 (17.0–50.3)</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E8FCF7"/>
                    </a:solidFill>
                  </a:tcPr>
                </a:tc>
                <a:extLst>
                  <a:ext uri="{0D108BD9-81ED-4DB2-BD59-A6C34878D82A}">
                    <a16:rowId xmlns:a16="http://schemas.microsoft.com/office/drawing/2014/main" val="925387711"/>
                  </a:ext>
                </a:extLst>
              </a:tr>
              <a:tr h="548640">
                <a:tc>
                  <a:txBody>
                    <a:bodyPr/>
                    <a:lstStyle/>
                    <a:p>
                      <a:r>
                        <a:rPr lang="en-US" sz="2000" b="1" dirty="0">
                          <a:solidFill>
                            <a:schemeClr val="tx1">
                              <a:lumMod val="75000"/>
                              <a:lumOff val="25000"/>
                            </a:schemeClr>
                          </a:solidFill>
                          <a:effectLst/>
                          <a:latin typeface="Arial Narrow" panose="020B0606020202030204" pitchFamily="34" charset="0"/>
                        </a:rPr>
                        <a:t>Dialysis</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B8F6E6"/>
                    </a:solidFill>
                  </a:tcPr>
                </a:tc>
                <a:tc>
                  <a:txBody>
                    <a:bodyPr/>
                    <a:lstStyle/>
                    <a:p>
                      <a:pPr algn="ctr"/>
                      <a:r>
                        <a:rPr lang="en-US" sz="2000" dirty="0">
                          <a:solidFill>
                            <a:schemeClr val="tx1">
                              <a:lumMod val="75000"/>
                              <a:lumOff val="25000"/>
                            </a:schemeClr>
                          </a:solidFill>
                          <a:effectLst/>
                          <a:latin typeface="Arial Narrow" panose="020B0606020202030204" pitchFamily="34" charset="0"/>
                        </a:rPr>
                        <a:t>54–100</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B8F6E6"/>
                    </a:solidFill>
                  </a:tcPr>
                </a:tc>
                <a:extLst>
                  <a:ext uri="{0D108BD9-81ED-4DB2-BD59-A6C34878D82A}">
                    <a16:rowId xmlns:a16="http://schemas.microsoft.com/office/drawing/2014/main" val="3079054801"/>
                  </a:ext>
                </a:extLst>
              </a:tr>
            </a:tbl>
          </a:graphicData>
        </a:graphic>
      </p:graphicFrame>
      <p:sp>
        <p:nvSpPr>
          <p:cNvPr id="16" name="Rectangle 2">
            <a:extLst>
              <a:ext uri="{FF2B5EF4-FFF2-40B4-BE49-F238E27FC236}">
                <a16:creationId xmlns:a16="http://schemas.microsoft.com/office/drawing/2014/main" id="{216B35E8-AA10-4AFC-8D04-92D524F23A9A}"/>
              </a:ext>
            </a:extLst>
          </p:cNvPr>
          <p:cNvSpPr>
            <a:spLocks noChangeArrowheads="1"/>
          </p:cNvSpPr>
          <p:nvPr/>
        </p:nvSpPr>
        <p:spPr bwMode="auto">
          <a:xfrm>
            <a:off x="690547" y="5240515"/>
            <a:ext cx="77629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chemeClr val="tx1">
                    <a:lumMod val="65000"/>
                    <a:lumOff val="35000"/>
                  </a:schemeClr>
                </a:solidFill>
                <a:effectLst/>
                <a:latin typeface="Arial Narrow" panose="020B0606020202030204" pitchFamily="34" charset="0"/>
              </a:rPr>
              <a:t>CrCl</a:t>
            </a:r>
            <a:r>
              <a:rPr kumimoji="0" lang="en-US" altLang="en-US" sz="2000" b="1" i="0" u="none" strike="noStrike" cap="none" normalizeH="0" baseline="0" dirty="0">
                <a:ln>
                  <a:noFill/>
                </a:ln>
                <a:solidFill>
                  <a:schemeClr val="tx1">
                    <a:lumMod val="65000"/>
                    <a:lumOff val="35000"/>
                  </a:schemeClr>
                </a:solidFill>
                <a:effectLst/>
                <a:latin typeface="Arial Narrow" panose="020B0606020202030204" pitchFamily="34" charset="0"/>
              </a:rPr>
              <a:t> = creatinine clearance.</a:t>
            </a:r>
          </a:p>
        </p:txBody>
      </p:sp>
      <p:sp>
        <p:nvSpPr>
          <p:cNvPr id="17" name="Text Box 3">
            <a:extLst>
              <a:ext uri="{FF2B5EF4-FFF2-40B4-BE49-F238E27FC236}">
                <a16:creationId xmlns:a16="http://schemas.microsoft.com/office/drawing/2014/main" id="{186714BD-71E9-464A-9795-1D2D5AC5EFB3}"/>
              </a:ext>
            </a:extLst>
          </p:cNvPr>
          <p:cNvSpPr txBox="1">
            <a:spLocks noChangeArrowheads="1"/>
          </p:cNvSpPr>
          <p:nvPr/>
        </p:nvSpPr>
        <p:spPr bwMode="auto">
          <a:xfrm>
            <a:off x="146654" y="6409331"/>
            <a:ext cx="4341263" cy="24622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Chan, K.E. et al. J Am Coll </a:t>
            </a:r>
            <a:r>
              <a:rPr kumimoji="0" lang="en-CA" altLang="en-US"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Cardiol</a:t>
            </a:r>
            <a:r>
              <a:rPr kumimoji="0" lang="en-CA"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2016; 67(24): 2888-99</a:t>
            </a:r>
            <a:endParaRPr kumimoji="0" lang="fr-FR"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870685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4</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14445" y="2937434"/>
            <a:ext cx="9144000" cy="2094571"/>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53735" y="2158076"/>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56095" y="3678120"/>
            <a:ext cx="9031805" cy="1323439"/>
          </a:xfrm>
          <a:prstGeom prst="rect">
            <a:avLst/>
          </a:prstGeom>
        </p:spPr>
        <p:txBody>
          <a:bodyPr wrap="square">
            <a:spAutoFit/>
          </a:bodyPr>
          <a:lstStyle/>
          <a:p>
            <a:pPr lvl="0" algn="ctr">
              <a:defRPr/>
            </a:pPr>
            <a:r>
              <a:rPr lang="en-US" sz="4000" b="1" dirty="0">
                <a:solidFill>
                  <a:prstClr val="white">
                    <a:lumMod val="95000"/>
                  </a:prstClr>
                </a:solidFill>
                <a:latin typeface="Arial Narrow" panose="020B0606020202030204" pitchFamily="34" charset="0"/>
                <a:cs typeface="Candara"/>
              </a:rPr>
              <a:t>What about End Stage Renal Disease?</a:t>
            </a:r>
          </a:p>
          <a:p>
            <a:pPr lvl="0" algn="ctr">
              <a:defRPr/>
            </a:pPr>
            <a:r>
              <a:rPr lang="en-US" sz="4000" b="1" dirty="0" err="1">
                <a:solidFill>
                  <a:prstClr val="white">
                    <a:lumMod val="95000"/>
                  </a:prstClr>
                </a:solidFill>
                <a:latin typeface="Arial Narrow" panose="020B0606020202030204" pitchFamily="34" charset="0"/>
                <a:cs typeface="Candara"/>
              </a:rPr>
              <a:t>CrCl</a:t>
            </a:r>
            <a:r>
              <a:rPr lang="en-US" sz="4000" b="1" dirty="0">
                <a:solidFill>
                  <a:prstClr val="white">
                    <a:lumMod val="95000"/>
                  </a:prstClr>
                </a:solidFill>
                <a:latin typeface="Arial Narrow" panose="020B0606020202030204" pitchFamily="34" charset="0"/>
                <a:cs typeface="Candara"/>
              </a:rPr>
              <a:t> &lt; 15 ml/min</a:t>
            </a:r>
          </a:p>
        </p:txBody>
      </p:sp>
      <p:pic>
        <p:nvPicPr>
          <p:cNvPr id="14" name="Picture 4" descr="Related image">
            <a:extLst>
              <a:ext uri="{FF2B5EF4-FFF2-40B4-BE49-F238E27FC236}">
                <a16:creationId xmlns:a16="http://schemas.microsoft.com/office/drawing/2014/main" id="{F22C3F22-0BD6-4CD9-96D5-B439737B7154}"/>
              </a:ext>
            </a:extLst>
          </p:cNvPr>
          <p:cNvPicPr>
            <a:picLocks noChangeAspect="1" noChangeArrowheads="1"/>
          </p:cNvPicPr>
          <p:nvPr/>
        </p:nvPicPr>
        <p:blipFill>
          <a:blip r:embed="rId4" cstate="hqprint">
            <a:lum bright="70000" contrast="-70000"/>
            <a:extLst>
              <a:ext uri="{28A0092B-C50C-407E-A947-70E740481C1C}">
                <a14:useLocalDpi xmlns:a14="http://schemas.microsoft.com/office/drawing/2010/main" val="0"/>
              </a:ext>
            </a:extLst>
          </a:blip>
          <a:srcRect/>
          <a:stretch>
            <a:fillRect/>
          </a:stretch>
        </p:blipFill>
        <p:spPr bwMode="auto">
          <a:xfrm>
            <a:off x="1199081" y="2426217"/>
            <a:ext cx="985369" cy="98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826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3633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87339"/>
            <a:ext cx="6873876" cy="646331"/>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Warfarin Use in ESRD*</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sp>
        <p:nvSpPr>
          <p:cNvPr id="63" name="TextBox 62">
            <a:extLst>
              <a:ext uri="{FF2B5EF4-FFF2-40B4-BE49-F238E27FC236}">
                <a16:creationId xmlns:a16="http://schemas.microsoft.com/office/drawing/2014/main" id="{368D11AE-6934-49AF-ABBF-D6AB41018BD4}"/>
              </a:ext>
            </a:extLst>
          </p:cNvPr>
          <p:cNvSpPr txBox="1"/>
          <p:nvPr/>
        </p:nvSpPr>
        <p:spPr>
          <a:xfrm>
            <a:off x="65034" y="6530687"/>
            <a:ext cx="8238739" cy="230832"/>
          </a:xfrm>
          <a:prstGeom prst="rect">
            <a:avLst/>
          </a:prstGeom>
          <a:noFill/>
        </p:spPr>
        <p:txBody>
          <a:bodyPr wrap="square" rtlCol="0">
            <a:spAutoFit/>
          </a:bodyPr>
          <a:lstStyle/>
          <a:p>
            <a:pPr lvl="0">
              <a:defRPr/>
            </a:pPr>
            <a:r>
              <a:rPr lang="en-CA" altLang="en-US" sz="900" dirty="0">
                <a:solidFill>
                  <a:prstClr val="white"/>
                </a:solidFill>
                <a:latin typeface="Arial Narrow" panose="020B0606020202030204" pitchFamily="34" charset="0"/>
                <a:cs typeface="Lato"/>
              </a:rPr>
              <a:t>Am Heart J 2017; 184:37-46.</a:t>
            </a:r>
          </a:p>
        </p:txBody>
      </p:sp>
      <p:sp>
        <p:nvSpPr>
          <p:cNvPr id="15" name="Rectangle 21">
            <a:extLst>
              <a:ext uri="{FF2B5EF4-FFF2-40B4-BE49-F238E27FC236}">
                <a16:creationId xmlns:a16="http://schemas.microsoft.com/office/drawing/2014/main" id="{2427D30E-E557-4AF6-9751-36CEB5FA037A}"/>
              </a:ext>
            </a:extLst>
          </p:cNvPr>
          <p:cNvSpPr>
            <a:spLocks/>
          </p:cNvSpPr>
          <p:nvPr/>
        </p:nvSpPr>
        <p:spPr bwMode="auto">
          <a:xfrm>
            <a:off x="3154463" y="4126127"/>
            <a:ext cx="890950" cy="609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b">
            <a:spAutoFit/>
          </a:bodyPr>
          <a:lstStyle/>
          <a:p>
            <a:pPr marL="39066" marR="0" lvl="0" indent="0" algn="ctr" defTabSz="4572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Lucida Grande" charset="0"/>
                <a:sym typeface="Lucida Grande" charset="0"/>
              </a:rPr>
              <a:t>Cardiogenic</a:t>
            </a:r>
            <a:br>
              <a:rPr kumimoji="0" lang="en-US" sz="1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Lucida Grande" charset="0"/>
                <a:sym typeface="Lucida Grande" charset="0"/>
              </a:rPr>
            </a:br>
            <a:r>
              <a:rPr kumimoji="0" lang="en-US" sz="1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Lucida Grande" charset="0"/>
                <a:sym typeface="Lucida Grande" charset="0"/>
              </a:rPr>
              <a:t>Embolism</a:t>
            </a:r>
            <a:br>
              <a:rPr kumimoji="0" lang="en-US" sz="1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Lucida Grande" charset="0"/>
                <a:sym typeface="Lucida Grande" charset="0"/>
              </a:rPr>
            </a:br>
            <a:r>
              <a:rPr kumimoji="0" lang="en-US" sz="1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Bold" charset="0"/>
                <a:sym typeface="Arial Bold" charset="0"/>
              </a:rPr>
              <a:t>20%</a:t>
            </a:r>
            <a:endParaRPr kumimoji="0" lang="en-US" sz="1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Bold" charset="0"/>
              <a:sym typeface="Arial Bold" charset="0"/>
            </a:endParaRPr>
          </a:p>
        </p:txBody>
      </p:sp>
      <p:sp>
        <p:nvSpPr>
          <p:cNvPr id="16" name="Rectangle 20">
            <a:extLst>
              <a:ext uri="{FF2B5EF4-FFF2-40B4-BE49-F238E27FC236}">
                <a16:creationId xmlns:a16="http://schemas.microsoft.com/office/drawing/2014/main" id="{FF878531-7FA1-4BF2-BCDC-6000228D873C}"/>
              </a:ext>
            </a:extLst>
          </p:cNvPr>
          <p:cNvSpPr>
            <a:spLocks/>
          </p:cNvSpPr>
          <p:nvPr/>
        </p:nvSpPr>
        <p:spPr bwMode="auto">
          <a:xfrm>
            <a:off x="2945192" y="2997553"/>
            <a:ext cx="898965"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b">
            <a:spAutoFit/>
          </a:bodyPr>
          <a:lstStyle/>
          <a:p>
            <a:pPr marL="39066" marR="0" lvl="0" indent="0" algn="ctr" defTabSz="4572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Lucida Grande" charset="0"/>
                <a:sym typeface="Lucida Grande" charset="0"/>
              </a:rPr>
              <a:t>Cryptogenic</a:t>
            </a:r>
            <a:br>
              <a:rPr kumimoji="0" lang="en-US"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Lucida Grande" charset="0"/>
                <a:sym typeface="Lucida Grande" charset="0"/>
              </a:rPr>
            </a:br>
            <a:r>
              <a:rPr kumimoji="0" lang="en-US" sz="16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Arial Bold" charset="0"/>
                <a:sym typeface="Arial Bold" charset="0"/>
              </a:rPr>
              <a:t>30%</a:t>
            </a:r>
            <a:endParaRPr kumimoji="0" lang="en-US"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Arial Bold" charset="0"/>
              <a:sym typeface="Arial Bold" charset="0"/>
            </a:endParaRPr>
          </a:p>
        </p:txBody>
      </p:sp>
      <p:pic>
        <p:nvPicPr>
          <p:cNvPr id="2" name="Picture 1">
            <a:extLst>
              <a:ext uri="{FF2B5EF4-FFF2-40B4-BE49-F238E27FC236}">
                <a16:creationId xmlns:a16="http://schemas.microsoft.com/office/drawing/2014/main" id="{6CF7586C-FEE7-4D72-90F4-9A328017079E}"/>
              </a:ext>
            </a:extLst>
          </p:cNvPr>
          <p:cNvPicPr>
            <a:picLocks noChangeAspect="1"/>
          </p:cNvPicPr>
          <p:nvPr/>
        </p:nvPicPr>
        <p:blipFill>
          <a:blip r:embed="rId5"/>
          <a:stretch>
            <a:fillRect/>
          </a:stretch>
        </p:blipFill>
        <p:spPr>
          <a:xfrm>
            <a:off x="45635" y="1829737"/>
            <a:ext cx="4407790" cy="2962913"/>
          </a:xfrm>
          <a:prstGeom prst="rect">
            <a:avLst/>
          </a:prstGeom>
        </p:spPr>
      </p:pic>
      <p:sp>
        <p:nvSpPr>
          <p:cNvPr id="22" name="TextBox 21">
            <a:extLst>
              <a:ext uri="{FF2B5EF4-FFF2-40B4-BE49-F238E27FC236}">
                <a16:creationId xmlns:a16="http://schemas.microsoft.com/office/drawing/2014/main" id="{183C78C4-64F9-4F61-8CC8-E6700D20EF2A}"/>
              </a:ext>
            </a:extLst>
          </p:cNvPr>
          <p:cNvSpPr txBox="1"/>
          <p:nvPr/>
        </p:nvSpPr>
        <p:spPr>
          <a:xfrm>
            <a:off x="-1" y="5133048"/>
            <a:ext cx="4453425" cy="400110"/>
          </a:xfrm>
          <a:prstGeom prst="rect">
            <a:avLst/>
          </a:prstGeom>
          <a:noFill/>
        </p:spPr>
        <p:txBody>
          <a:bodyPr wrap="square" rtlCol="0">
            <a:spAutoFit/>
          </a:bodyPr>
          <a:lstStyle/>
          <a:p>
            <a:pPr algn="ctr"/>
            <a:r>
              <a:rPr lang="en-US" sz="2000" b="1" kern="0" dirty="0">
                <a:solidFill>
                  <a:prstClr val="black"/>
                </a:solidFill>
                <a:latin typeface="Arial Narrow" panose="020B0606020202030204" pitchFamily="34" charset="0"/>
              </a:rPr>
              <a:t>26% </a:t>
            </a:r>
            <a:r>
              <a:rPr lang="en-US" sz="2000" b="1" kern="0" dirty="0">
                <a:solidFill>
                  <a:srgbClr val="13A985"/>
                </a:solidFill>
                <a:latin typeface="Lato" panose="020F0502020204030203" pitchFamily="34" charset="0"/>
                <a:ea typeface="Lato" panose="020F0502020204030203" pitchFamily="34" charset="0"/>
                <a:cs typeface="Lato" panose="020F0502020204030203" pitchFamily="34" charset="0"/>
              </a:rPr>
              <a:t>↓</a:t>
            </a:r>
            <a:r>
              <a:rPr lang="en-US" sz="2000" b="1" kern="0" dirty="0">
                <a:solidFill>
                  <a:prstClr val="black"/>
                </a:solidFill>
                <a:latin typeface="Arial Narrow" panose="020B0606020202030204" pitchFamily="34" charset="0"/>
              </a:rPr>
              <a:t> ischemic stroke</a:t>
            </a:r>
          </a:p>
        </p:txBody>
      </p:sp>
      <p:pic>
        <p:nvPicPr>
          <p:cNvPr id="3" name="Picture 2">
            <a:extLst>
              <a:ext uri="{FF2B5EF4-FFF2-40B4-BE49-F238E27FC236}">
                <a16:creationId xmlns:a16="http://schemas.microsoft.com/office/drawing/2014/main" id="{5CAD8DB8-FD5F-4C00-9CA9-582858C2F13F}"/>
              </a:ext>
            </a:extLst>
          </p:cNvPr>
          <p:cNvPicPr>
            <a:picLocks noChangeAspect="1"/>
          </p:cNvPicPr>
          <p:nvPr/>
        </p:nvPicPr>
        <p:blipFill>
          <a:blip r:embed="rId6"/>
          <a:stretch>
            <a:fillRect/>
          </a:stretch>
        </p:blipFill>
        <p:spPr>
          <a:xfrm>
            <a:off x="4637609" y="1670693"/>
            <a:ext cx="4413887" cy="3475021"/>
          </a:xfrm>
          <a:prstGeom prst="rect">
            <a:avLst/>
          </a:prstGeom>
        </p:spPr>
      </p:pic>
      <p:sp>
        <p:nvSpPr>
          <p:cNvPr id="23" name="TextBox 22">
            <a:extLst>
              <a:ext uri="{FF2B5EF4-FFF2-40B4-BE49-F238E27FC236}">
                <a16:creationId xmlns:a16="http://schemas.microsoft.com/office/drawing/2014/main" id="{CAC2D25D-9885-4D7F-A9D5-1BC54BDCBF38}"/>
              </a:ext>
            </a:extLst>
          </p:cNvPr>
          <p:cNvSpPr txBox="1"/>
          <p:nvPr/>
        </p:nvSpPr>
        <p:spPr>
          <a:xfrm>
            <a:off x="4637609" y="5134601"/>
            <a:ext cx="4401946" cy="707886"/>
          </a:xfrm>
          <a:prstGeom prst="rect">
            <a:avLst/>
          </a:prstGeom>
          <a:noFill/>
        </p:spPr>
        <p:txBody>
          <a:bodyPr wrap="square" rtlCol="0">
            <a:spAutoFit/>
          </a:bodyPr>
          <a:lstStyle/>
          <a:p>
            <a:pPr algn="ctr" defTabSz="914400"/>
            <a:r>
              <a:rPr lang="en-US" sz="2000" b="1" dirty="0">
                <a:solidFill>
                  <a:prstClr val="black"/>
                </a:solidFill>
                <a:latin typeface="Arial Narrow" panose="020B0606020202030204" pitchFamily="34" charset="0"/>
              </a:rPr>
              <a:t>Compared to 64% </a:t>
            </a:r>
            <a:r>
              <a:rPr lang="en-US" sz="2000" b="1" dirty="0">
                <a:solidFill>
                  <a:srgbClr val="13A985"/>
                </a:solidFill>
                <a:latin typeface="Lato" panose="020F0502020204030203" pitchFamily="34" charset="0"/>
                <a:ea typeface="Lato" panose="020F0502020204030203" pitchFamily="34" charset="0"/>
                <a:cs typeface="Lato" panose="020F0502020204030203" pitchFamily="34" charset="0"/>
              </a:rPr>
              <a:t>↓</a:t>
            </a:r>
            <a:r>
              <a:rPr lang="en-US" sz="2000" b="1" dirty="0">
                <a:solidFill>
                  <a:prstClr val="black"/>
                </a:solidFill>
                <a:latin typeface="Arial Narrow" panose="020B0606020202030204" pitchFamily="34" charset="0"/>
              </a:rPr>
              <a:t> ischemic stroke </a:t>
            </a:r>
          </a:p>
          <a:p>
            <a:pPr algn="ctr" defTabSz="914400"/>
            <a:r>
              <a:rPr lang="en-US" sz="2000" b="1" dirty="0">
                <a:solidFill>
                  <a:prstClr val="black"/>
                </a:solidFill>
                <a:latin typeface="Arial Narrow" panose="020B0606020202030204" pitchFamily="34" charset="0"/>
              </a:rPr>
              <a:t>in Non-ESRD patients</a:t>
            </a:r>
          </a:p>
        </p:txBody>
      </p:sp>
      <p:pic>
        <p:nvPicPr>
          <p:cNvPr id="4" name="Picture 3">
            <a:extLst>
              <a:ext uri="{FF2B5EF4-FFF2-40B4-BE49-F238E27FC236}">
                <a16:creationId xmlns:a16="http://schemas.microsoft.com/office/drawing/2014/main" id="{F52EF2CB-3033-42A5-920C-4ADA0875E20F}"/>
              </a:ext>
            </a:extLst>
          </p:cNvPr>
          <p:cNvPicPr>
            <a:picLocks noChangeAspect="1"/>
          </p:cNvPicPr>
          <p:nvPr/>
        </p:nvPicPr>
        <p:blipFill>
          <a:blip r:embed="rId7"/>
          <a:stretch>
            <a:fillRect/>
          </a:stretch>
        </p:blipFill>
        <p:spPr>
          <a:xfrm>
            <a:off x="4631999" y="1789703"/>
            <a:ext cx="4285859" cy="2993395"/>
          </a:xfrm>
          <a:prstGeom prst="rect">
            <a:avLst/>
          </a:prstGeom>
        </p:spPr>
      </p:pic>
      <p:sp>
        <p:nvSpPr>
          <p:cNvPr id="24" name="TextBox 23">
            <a:extLst>
              <a:ext uri="{FF2B5EF4-FFF2-40B4-BE49-F238E27FC236}">
                <a16:creationId xmlns:a16="http://schemas.microsoft.com/office/drawing/2014/main" id="{52E3437A-9293-4A95-9C57-6FBBE084260B}"/>
              </a:ext>
            </a:extLst>
          </p:cNvPr>
          <p:cNvSpPr txBox="1"/>
          <p:nvPr/>
        </p:nvSpPr>
        <p:spPr>
          <a:xfrm>
            <a:off x="4506392" y="5156126"/>
            <a:ext cx="449059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21% </a:t>
            </a:r>
            <a:r>
              <a:rPr kumimoji="0" lang="en-US" sz="2000" b="1" i="0" u="none" strike="noStrike" kern="0" cap="none" spc="0" normalizeH="0" baseline="0" noProof="0" dirty="0">
                <a:ln>
                  <a:noFill/>
                </a:ln>
                <a:solidFill>
                  <a:srgbClr val="FF8B8B"/>
                </a:solidFill>
                <a:effectLst/>
                <a:uLnTx/>
                <a:uFillTx/>
                <a:latin typeface="Lato" panose="020F0502020204030203" pitchFamily="34" charset="0"/>
                <a:ea typeface="Lato" panose="020F0502020204030203" pitchFamily="34" charset="0"/>
                <a:cs typeface="Lato" panose="020F0502020204030203" pitchFamily="34" charset="0"/>
              </a:rPr>
              <a:t>↑</a:t>
            </a:r>
            <a:r>
              <a:rPr kumimoji="0" lang="en-US" sz="20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 major bleeding</a:t>
            </a:r>
          </a:p>
        </p:txBody>
      </p:sp>
      <p:pic>
        <p:nvPicPr>
          <p:cNvPr id="5" name="Picture 4">
            <a:extLst>
              <a:ext uri="{FF2B5EF4-FFF2-40B4-BE49-F238E27FC236}">
                <a16:creationId xmlns:a16="http://schemas.microsoft.com/office/drawing/2014/main" id="{00475FAD-7138-4DC7-96D6-8C111AA97EE2}"/>
              </a:ext>
            </a:extLst>
          </p:cNvPr>
          <p:cNvPicPr>
            <a:picLocks noChangeAspect="1"/>
          </p:cNvPicPr>
          <p:nvPr/>
        </p:nvPicPr>
        <p:blipFill>
          <a:blip r:embed="rId8"/>
          <a:stretch>
            <a:fillRect/>
          </a:stretch>
        </p:blipFill>
        <p:spPr>
          <a:xfrm>
            <a:off x="4588837" y="1843101"/>
            <a:ext cx="4462659" cy="1889924"/>
          </a:xfrm>
          <a:prstGeom prst="rect">
            <a:avLst/>
          </a:prstGeom>
        </p:spPr>
      </p:pic>
      <p:sp>
        <p:nvSpPr>
          <p:cNvPr id="25" name="TextBox 24">
            <a:extLst>
              <a:ext uri="{FF2B5EF4-FFF2-40B4-BE49-F238E27FC236}">
                <a16:creationId xmlns:a16="http://schemas.microsoft.com/office/drawing/2014/main" id="{07A6074B-EF04-4145-BF9D-EB19B3A5A436}"/>
              </a:ext>
            </a:extLst>
          </p:cNvPr>
          <p:cNvSpPr txBox="1"/>
          <p:nvPr/>
        </p:nvSpPr>
        <p:spPr>
          <a:xfrm>
            <a:off x="4341282" y="5133048"/>
            <a:ext cx="449059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93% </a:t>
            </a:r>
            <a:r>
              <a:rPr kumimoji="0" lang="en-US" sz="2000" b="1" i="0" u="none" strike="noStrike" kern="0" cap="none" spc="0" normalizeH="0" baseline="0" noProof="0" dirty="0">
                <a:ln>
                  <a:noFill/>
                </a:ln>
                <a:solidFill>
                  <a:srgbClr val="FF8B8B"/>
                </a:solidFill>
                <a:effectLst/>
                <a:uLnTx/>
                <a:uFillTx/>
                <a:latin typeface="Lato" panose="020F0502020204030203" pitchFamily="34" charset="0"/>
                <a:ea typeface="Lato" panose="020F0502020204030203" pitchFamily="34" charset="0"/>
                <a:cs typeface="Lato" panose="020F0502020204030203" pitchFamily="34" charset="0"/>
              </a:rPr>
              <a:t>↑</a:t>
            </a:r>
            <a:r>
              <a:rPr kumimoji="0" lang="en-US" sz="20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intracranial hemorrhage</a:t>
            </a:r>
          </a:p>
        </p:txBody>
      </p:sp>
    </p:spTree>
    <p:extLst>
      <p:ext uri="{BB962C8B-B14F-4D97-AF65-F5344CB8AC3E}">
        <p14:creationId xmlns:p14="http://schemas.microsoft.com/office/powerpoint/2010/main" val="42581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p:bldP spid="24" grpId="1"/>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19559" y="12449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358223" y="201704"/>
            <a:ext cx="6626225"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Key Messages</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03669"/>
            <a:ext cx="2051727" cy="906777"/>
          </a:xfrm>
          <a:prstGeom prst="rect">
            <a:avLst/>
          </a:prstGeom>
        </p:spPr>
      </p:pic>
      <p:sp>
        <p:nvSpPr>
          <p:cNvPr id="10" name="Rectangle 9">
            <a:extLst>
              <a:ext uri="{FF2B5EF4-FFF2-40B4-BE49-F238E27FC236}">
                <a16:creationId xmlns:a16="http://schemas.microsoft.com/office/drawing/2014/main" id="{2FFCFD8A-B4B7-4697-9733-DDBD09C9BB6C}"/>
              </a:ext>
            </a:extLst>
          </p:cNvPr>
          <p:cNvSpPr/>
          <p:nvPr/>
        </p:nvSpPr>
        <p:spPr>
          <a:xfrm>
            <a:off x="-19559" y="-4720"/>
            <a:ext cx="1314960" cy="6862720"/>
          </a:xfrm>
          <a:prstGeom prst="rect">
            <a:avLst/>
          </a:prstGeom>
          <a:solidFill>
            <a:srgbClr val="4C5053"/>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A close up of a logo&#10;&#10;Description automatically generated">
            <a:extLst>
              <a:ext uri="{FF2B5EF4-FFF2-40B4-BE49-F238E27FC236}">
                <a16:creationId xmlns:a16="http://schemas.microsoft.com/office/drawing/2014/main" id="{84690897-1FCD-44C5-9802-0F820DA68AE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16" name="TextBox 15">
            <a:extLst>
              <a:ext uri="{FF2B5EF4-FFF2-40B4-BE49-F238E27FC236}">
                <a16:creationId xmlns:a16="http://schemas.microsoft.com/office/drawing/2014/main" id="{8919E975-F87A-4A18-A48C-51D7EF8F1A1B}"/>
              </a:ext>
            </a:extLst>
          </p:cNvPr>
          <p:cNvSpPr txBox="1"/>
          <p:nvPr/>
        </p:nvSpPr>
        <p:spPr>
          <a:xfrm>
            <a:off x="1333090" y="1431128"/>
            <a:ext cx="7816751" cy="4493538"/>
          </a:xfrm>
          <a:prstGeom prst="rect">
            <a:avLst/>
          </a:prstGeom>
          <a:noFill/>
        </p:spPr>
        <p:txBody>
          <a:bodyPr wrap="square" rtlCol="0">
            <a:spAutoFit/>
          </a:bodyPr>
          <a:lstStyle/>
          <a:p>
            <a:pPr marL="285750" lvl="0" indent="-285750" defTabSz="914400">
              <a:buClr>
                <a:srgbClr val="62C3A8"/>
              </a:buClr>
              <a:buFont typeface="Wingdings" panose="05000000000000000000" pitchFamily="2" charset="2"/>
              <a:buChar char="§"/>
              <a:defRPr/>
            </a:pPr>
            <a:r>
              <a:rPr lang="en-US" sz="2200" b="1" dirty="0">
                <a:solidFill>
                  <a:prstClr val="black"/>
                </a:solidFill>
                <a:latin typeface="Arial Narrow" panose="020B0606020202030204" pitchFamily="34" charset="0"/>
              </a:rPr>
              <a:t>Appropriate anticoagulation treatment should be started in the vast majority of AF patients as per the CCS guidelines</a:t>
            </a:r>
          </a:p>
          <a:p>
            <a:pPr marL="285750" lvl="0" indent="-285750" defTabSz="914400">
              <a:buClr>
                <a:srgbClr val="62C3A8"/>
              </a:buClr>
              <a:buFont typeface="Wingdings" panose="05000000000000000000" pitchFamily="2" charset="2"/>
              <a:buChar char="§"/>
              <a:defRPr/>
            </a:pPr>
            <a:endParaRPr lang="en-US" sz="2200" b="1" dirty="0">
              <a:solidFill>
                <a:prstClr val="black"/>
              </a:solidFill>
              <a:latin typeface="Arial Narrow" panose="020B0606020202030204" pitchFamily="34" charset="0"/>
            </a:endParaRPr>
          </a:p>
          <a:p>
            <a:pPr marL="285750" lvl="0" indent="-285750" defTabSz="914400">
              <a:buClr>
                <a:srgbClr val="62C3A8"/>
              </a:buClr>
              <a:buFont typeface="Wingdings" panose="05000000000000000000" pitchFamily="2" charset="2"/>
              <a:buChar char="§"/>
              <a:defRPr/>
            </a:pPr>
            <a:r>
              <a:rPr lang="en-US" sz="2200" b="1" dirty="0">
                <a:solidFill>
                  <a:prstClr val="black"/>
                </a:solidFill>
                <a:latin typeface="Arial Narrow" panose="020B0606020202030204" pitchFamily="34" charset="0"/>
              </a:rPr>
              <a:t>DOACs offer several advantages over warfarin, and should generally be used in preference to warfarin for SPAF for </a:t>
            </a:r>
            <a:r>
              <a:rPr lang="en-US" sz="2200" b="1" dirty="0" err="1">
                <a:solidFill>
                  <a:prstClr val="black"/>
                </a:solidFill>
                <a:latin typeface="Arial Narrow" panose="020B0606020202030204" pitchFamily="34" charset="0"/>
              </a:rPr>
              <a:t>CrCl</a:t>
            </a:r>
            <a:r>
              <a:rPr lang="en-US" sz="2200" b="1" dirty="0">
                <a:solidFill>
                  <a:prstClr val="black"/>
                </a:solidFill>
                <a:latin typeface="Arial Narrow" panose="020B0606020202030204" pitchFamily="34" charset="0"/>
              </a:rPr>
              <a:t> &gt;15 mL/min </a:t>
            </a:r>
          </a:p>
          <a:p>
            <a:pPr marL="285750" lvl="0" indent="-285750" defTabSz="914400">
              <a:buClr>
                <a:srgbClr val="62C3A8"/>
              </a:buClr>
              <a:buFont typeface="Wingdings" panose="05000000000000000000" pitchFamily="2" charset="2"/>
              <a:buChar char="§"/>
              <a:defRPr/>
            </a:pPr>
            <a:endParaRPr lang="en-US" sz="2200" b="1" dirty="0">
              <a:solidFill>
                <a:prstClr val="black"/>
              </a:solidFill>
              <a:latin typeface="Arial Narrow" panose="020B0606020202030204" pitchFamily="34" charset="0"/>
            </a:endParaRPr>
          </a:p>
          <a:p>
            <a:pPr marL="285750" lvl="0" indent="-285750" defTabSz="914400">
              <a:buClr>
                <a:srgbClr val="62C3A8"/>
              </a:buClr>
              <a:buFont typeface="Wingdings" panose="05000000000000000000" pitchFamily="2" charset="2"/>
              <a:buChar char="§"/>
              <a:defRPr/>
            </a:pPr>
            <a:r>
              <a:rPr lang="en-US" sz="2200" b="1" dirty="0">
                <a:solidFill>
                  <a:prstClr val="black"/>
                </a:solidFill>
                <a:latin typeface="Arial Narrow" panose="020B0606020202030204" pitchFamily="34" charset="0"/>
              </a:rPr>
              <a:t>DOACs with low renal clearance such as apixaban or rivaroxaban can be considered for SPAF in patients with a </a:t>
            </a:r>
            <a:r>
              <a:rPr lang="en-US" sz="2200" b="1" dirty="0" err="1">
                <a:solidFill>
                  <a:prstClr val="black"/>
                </a:solidFill>
                <a:latin typeface="Arial Narrow" panose="020B0606020202030204" pitchFamily="34" charset="0"/>
              </a:rPr>
              <a:t>CrClmL</a:t>
            </a:r>
            <a:r>
              <a:rPr lang="en-US" sz="2200" b="1" dirty="0">
                <a:solidFill>
                  <a:prstClr val="black"/>
                </a:solidFill>
                <a:latin typeface="Arial Narrow" panose="020B0606020202030204" pitchFamily="34" charset="0"/>
              </a:rPr>
              <a:t>/min </a:t>
            </a:r>
          </a:p>
          <a:p>
            <a:pPr marL="285750" lvl="0" indent="-285750" defTabSz="914400">
              <a:buClr>
                <a:srgbClr val="62C3A8"/>
              </a:buClr>
              <a:buFont typeface="Wingdings" panose="05000000000000000000" pitchFamily="2" charset="2"/>
              <a:buChar char="§"/>
              <a:defRPr/>
            </a:pPr>
            <a:endParaRPr lang="en-US" sz="2200" b="1" dirty="0">
              <a:solidFill>
                <a:prstClr val="black"/>
              </a:solidFill>
              <a:latin typeface="Arial Narrow" panose="020B0606020202030204" pitchFamily="34" charset="0"/>
            </a:endParaRPr>
          </a:p>
          <a:p>
            <a:pPr marL="285750" lvl="0" indent="-285750" defTabSz="914400">
              <a:buClr>
                <a:srgbClr val="62C3A8"/>
              </a:buClr>
              <a:buFont typeface="Wingdings" panose="05000000000000000000" pitchFamily="2" charset="2"/>
              <a:buChar char="§"/>
              <a:defRPr/>
            </a:pPr>
            <a:r>
              <a:rPr lang="en-US" sz="2200" b="1" dirty="0">
                <a:solidFill>
                  <a:prstClr val="black"/>
                </a:solidFill>
                <a:latin typeface="Arial Narrow" panose="020B0606020202030204" pitchFamily="34" charset="0"/>
              </a:rPr>
              <a:t>In patients with CKD, eGFRs should be followed closely and other patient characteristics and co-morbidities (age, </a:t>
            </a:r>
            <a:r>
              <a:rPr lang="en-US" sz="2200" b="1" dirty="0" err="1">
                <a:solidFill>
                  <a:prstClr val="black"/>
                </a:solidFill>
                <a:latin typeface="Arial Narrow" panose="020B0606020202030204" pitchFamily="34" charset="0"/>
              </a:rPr>
              <a:t>etc</a:t>
            </a:r>
            <a:r>
              <a:rPr lang="en-US" sz="2200" b="1" dirty="0">
                <a:solidFill>
                  <a:prstClr val="black"/>
                </a:solidFill>
                <a:latin typeface="Arial Narrow" panose="020B0606020202030204" pitchFamily="34" charset="0"/>
              </a:rPr>
              <a:t>…) should be considered when selecting and dosing DOACs</a:t>
            </a:r>
          </a:p>
        </p:txBody>
      </p:sp>
    </p:spTree>
    <p:extLst>
      <p:ext uri="{BB962C8B-B14F-4D97-AF65-F5344CB8AC3E}">
        <p14:creationId xmlns:p14="http://schemas.microsoft.com/office/powerpoint/2010/main" val="236028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F1FDFA"/>
            </a:gs>
            <a:gs pos="35000">
              <a:srgbClr val="C0F8EB"/>
            </a:gs>
            <a:gs pos="100000">
              <a:srgbClr val="22E6B7"/>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DE7983-121C-4C98-ADC9-955B83D00D01}"/>
              </a:ext>
            </a:extLst>
          </p:cNvPr>
          <p:cNvSpPr/>
          <p:nvPr/>
        </p:nvSpPr>
        <p:spPr>
          <a:xfrm>
            <a:off x="121769" y="3018103"/>
            <a:ext cx="5097928"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0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Backup Slides</a:t>
            </a:r>
            <a:endParaRPr kumimoji="0" lang="en-US" sz="60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pic>
        <p:nvPicPr>
          <p:cNvPr id="4" name="Picture 3" descr="A close up of a sign&#10;&#10;Description automatically generated">
            <a:extLst>
              <a:ext uri="{FF2B5EF4-FFF2-40B4-BE49-F238E27FC236}">
                <a16:creationId xmlns:a16="http://schemas.microsoft.com/office/drawing/2014/main" id="{CE84F886-3351-4638-A7FE-3AC10DFE71E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6717623" y="5544019"/>
            <a:ext cx="2051727" cy="906777"/>
          </a:xfrm>
          <a:prstGeom prst="rect">
            <a:avLst/>
          </a:prstGeom>
        </p:spPr>
      </p:pic>
    </p:spTree>
    <p:extLst>
      <p:ext uri="{BB962C8B-B14F-4D97-AF65-F5344CB8AC3E}">
        <p14:creationId xmlns:p14="http://schemas.microsoft.com/office/powerpoint/2010/main" val="1255605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40943" y="110037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Serum Creatinine : eGFR Conversion Tables for Women and Men</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sp>
        <p:nvSpPr>
          <p:cNvPr id="23" name="Text Box 3">
            <a:extLst>
              <a:ext uri="{FF2B5EF4-FFF2-40B4-BE49-F238E27FC236}">
                <a16:creationId xmlns:a16="http://schemas.microsoft.com/office/drawing/2014/main" id="{5341DCC6-106A-436A-AAB7-1EB2E61B2C2A}"/>
              </a:ext>
            </a:extLst>
          </p:cNvPr>
          <p:cNvSpPr txBox="1">
            <a:spLocks noChangeArrowheads="1"/>
          </p:cNvSpPr>
          <p:nvPr/>
        </p:nvSpPr>
        <p:spPr bwMode="auto">
          <a:xfrm>
            <a:off x="204787" y="6526137"/>
            <a:ext cx="6100763"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BC Medical Services Commission, Guidelines and Protocols Group</a:t>
            </a:r>
            <a:endPar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5" name="Picture 4">
            <a:extLst>
              <a:ext uri="{FF2B5EF4-FFF2-40B4-BE49-F238E27FC236}">
                <a16:creationId xmlns:a16="http://schemas.microsoft.com/office/drawing/2014/main" id="{F29AE65A-C6E4-4833-84E7-FFCF69DF41B7}"/>
              </a:ext>
            </a:extLst>
          </p:cNvPr>
          <p:cNvPicPr>
            <a:picLocks noChangeAspect="1"/>
          </p:cNvPicPr>
          <p:nvPr/>
        </p:nvPicPr>
        <p:blipFill>
          <a:blip r:embed="rId5"/>
          <a:stretch>
            <a:fillRect/>
          </a:stretch>
        </p:blipFill>
        <p:spPr>
          <a:xfrm>
            <a:off x="383777" y="1251564"/>
            <a:ext cx="3921822" cy="4645916"/>
          </a:xfrm>
          <a:prstGeom prst="rect">
            <a:avLst/>
          </a:prstGeom>
        </p:spPr>
      </p:pic>
      <p:pic>
        <p:nvPicPr>
          <p:cNvPr id="6" name="Picture 5">
            <a:extLst>
              <a:ext uri="{FF2B5EF4-FFF2-40B4-BE49-F238E27FC236}">
                <a16:creationId xmlns:a16="http://schemas.microsoft.com/office/drawing/2014/main" id="{F35D3D25-1B39-4117-8D91-CD45DFF7DF22}"/>
              </a:ext>
            </a:extLst>
          </p:cNvPr>
          <p:cNvPicPr>
            <a:picLocks noChangeAspect="1"/>
          </p:cNvPicPr>
          <p:nvPr/>
        </p:nvPicPr>
        <p:blipFill>
          <a:blip r:embed="rId6"/>
          <a:stretch>
            <a:fillRect/>
          </a:stretch>
        </p:blipFill>
        <p:spPr>
          <a:xfrm>
            <a:off x="4722603" y="1249880"/>
            <a:ext cx="3776931" cy="4647600"/>
          </a:xfrm>
          <a:prstGeom prst="rect">
            <a:avLst/>
          </a:prstGeom>
        </p:spPr>
      </p:pic>
      <p:sp>
        <p:nvSpPr>
          <p:cNvPr id="7" name="TextBox 6">
            <a:extLst>
              <a:ext uri="{FF2B5EF4-FFF2-40B4-BE49-F238E27FC236}">
                <a16:creationId xmlns:a16="http://schemas.microsoft.com/office/drawing/2014/main" id="{EF9AFA1A-7F7B-4A13-9C03-A43E19A3EF5C}"/>
              </a:ext>
            </a:extLst>
          </p:cNvPr>
          <p:cNvSpPr txBox="1"/>
          <p:nvPr/>
        </p:nvSpPr>
        <p:spPr>
          <a:xfrm>
            <a:off x="3774677" y="5966292"/>
            <a:ext cx="108000" cy="108000"/>
          </a:xfrm>
          <a:prstGeom prst="rect">
            <a:avLst/>
          </a:prstGeom>
          <a:solidFill>
            <a:srgbClr val="99FFC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597A0D63-81CB-4D73-AA91-EF145E96971A}"/>
              </a:ext>
            </a:extLst>
          </p:cNvPr>
          <p:cNvSpPr txBox="1"/>
          <p:nvPr/>
        </p:nvSpPr>
        <p:spPr>
          <a:xfrm>
            <a:off x="383777" y="6178968"/>
            <a:ext cx="108000" cy="108000"/>
          </a:xfrm>
          <a:prstGeom prst="rect">
            <a:avLst/>
          </a:prstGeom>
          <a:solidFill>
            <a:srgbClr val="A3F40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07F81512-5993-4CEC-A777-69399DC0C904}"/>
              </a:ext>
            </a:extLst>
          </p:cNvPr>
          <p:cNvSpPr txBox="1"/>
          <p:nvPr/>
        </p:nvSpPr>
        <p:spPr>
          <a:xfrm>
            <a:off x="2091627" y="6177345"/>
            <a:ext cx="108000" cy="108000"/>
          </a:xfrm>
          <a:prstGeom prst="rect">
            <a:avLst/>
          </a:prstGeom>
          <a:solidFill>
            <a:srgbClr val="FFC0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F97FFB7C-1C51-410E-BE7C-16655D015C6B}"/>
              </a:ext>
            </a:extLst>
          </p:cNvPr>
          <p:cNvSpPr txBox="1"/>
          <p:nvPr/>
        </p:nvSpPr>
        <p:spPr>
          <a:xfrm>
            <a:off x="3767777" y="6197124"/>
            <a:ext cx="108000" cy="108000"/>
          </a:xfrm>
          <a:prstGeom prst="rect">
            <a:avLst/>
          </a:prstGeom>
          <a:solidFill>
            <a:srgbClr val="FF717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45CCF7B3-B179-43DD-82EF-119ED50A7C3C}"/>
              </a:ext>
            </a:extLst>
          </p:cNvPr>
          <p:cNvSpPr txBox="1"/>
          <p:nvPr/>
        </p:nvSpPr>
        <p:spPr>
          <a:xfrm>
            <a:off x="383777" y="5962274"/>
            <a:ext cx="108000" cy="108000"/>
          </a:xfrm>
          <a:prstGeom prst="rect">
            <a:avLst/>
          </a:prstGeom>
          <a:noFill/>
          <a:ln w="19050">
            <a:solidFill>
              <a:schemeClr val="tx1">
                <a:lumMod val="85000"/>
                <a:lumOff val="15000"/>
              </a:schemeClr>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7E7424AB-EEE5-4ABA-A31C-33E31BCAACD0}"/>
              </a:ext>
            </a:extLst>
          </p:cNvPr>
          <p:cNvSpPr/>
          <p:nvPr/>
        </p:nvSpPr>
        <p:spPr>
          <a:xfrm>
            <a:off x="491777" y="5900858"/>
            <a:ext cx="4572000" cy="2308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Stage 1: eGFR &gt; 90 ml/min with abnormalities on urinalysis or ultrasound</a:t>
            </a:r>
            <a:endParaRPr kumimoji="0" lang="en-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9" name="Rectangle 18">
            <a:extLst>
              <a:ext uri="{FF2B5EF4-FFF2-40B4-BE49-F238E27FC236}">
                <a16:creationId xmlns:a16="http://schemas.microsoft.com/office/drawing/2014/main" id="{B2C0EA26-BB12-4B0F-AB5B-2DB4D738B1EA}"/>
              </a:ext>
            </a:extLst>
          </p:cNvPr>
          <p:cNvSpPr/>
          <p:nvPr/>
        </p:nvSpPr>
        <p:spPr>
          <a:xfrm>
            <a:off x="3882677" y="5900858"/>
            <a:ext cx="4572000" cy="2308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Stage 2: eGFR 60 – 89 ml/min with abnormalities on urinalysis or ultrasound</a:t>
            </a:r>
            <a:endParaRPr kumimoji="0" lang="en-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0" name="Rectangle 19">
            <a:extLst>
              <a:ext uri="{FF2B5EF4-FFF2-40B4-BE49-F238E27FC236}">
                <a16:creationId xmlns:a16="http://schemas.microsoft.com/office/drawing/2014/main" id="{630B096B-B1A4-46BA-88A2-97EBD275873E}"/>
              </a:ext>
            </a:extLst>
          </p:cNvPr>
          <p:cNvSpPr/>
          <p:nvPr/>
        </p:nvSpPr>
        <p:spPr>
          <a:xfrm>
            <a:off x="491777" y="6103512"/>
            <a:ext cx="1476000" cy="2308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a-DK"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Stage 3: eGFR 30 – 59 ml/min</a:t>
            </a:r>
            <a:endParaRPr kumimoji="0" lang="en-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1" name="Rectangle 20">
            <a:extLst>
              <a:ext uri="{FF2B5EF4-FFF2-40B4-BE49-F238E27FC236}">
                <a16:creationId xmlns:a16="http://schemas.microsoft.com/office/drawing/2014/main" id="{9CE20789-6DFC-41E2-A094-02DAAD75B480}"/>
              </a:ext>
            </a:extLst>
          </p:cNvPr>
          <p:cNvSpPr/>
          <p:nvPr/>
        </p:nvSpPr>
        <p:spPr>
          <a:xfrm>
            <a:off x="2199627" y="6115929"/>
            <a:ext cx="1476000" cy="2308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a-DK"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Stage 4: eGFR 15 – 30 ml/min</a:t>
            </a:r>
            <a:endParaRPr kumimoji="0" lang="en-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2" name="Rectangle 21">
            <a:extLst>
              <a:ext uri="{FF2B5EF4-FFF2-40B4-BE49-F238E27FC236}">
                <a16:creationId xmlns:a16="http://schemas.microsoft.com/office/drawing/2014/main" id="{E994F645-CEE8-4E63-894B-8244D6D437A3}"/>
              </a:ext>
            </a:extLst>
          </p:cNvPr>
          <p:cNvSpPr/>
          <p:nvPr/>
        </p:nvSpPr>
        <p:spPr>
          <a:xfrm>
            <a:off x="3887989" y="6127048"/>
            <a:ext cx="1476000" cy="2308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a-DK"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Stage 5: eGFR &lt;15 ml/min</a:t>
            </a:r>
            <a:endParaRPr kumimoji="0" lang="en-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1791182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4</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2" name="TextBox 11">
            <a:extLst>
              <a:ext uri="{FF2B5EF4-FFF2-40B4-BE49-F238E27FC236}">
                <a16:creationId xmlns:a16="http://schemas.microsoft.com/office/drawing/2014/main" id="{47B3450B-A93F-459C-B957-44007434F49F}"/>
              </a:ext>
            </a:extLst>
          </p:cNvPr>
          <p:cNvSpPr txBox="1"/>
          <p:nvPr/>
        </p:nvSpPr>
        <p:spPr>
          <a:xfrm>
            <a:off x="3388163" y="1366505"/>
            <a:ext cx="5590039" cy="4462760"/>
          </a:xfrm>
          <a:prstGeom prst="rect">
            <a:avLst/>
          </a:prstGeom>
          <a:noFill/>
        </p:spPr>
        <p:txBody>
          <a:bodyPr wrap="square" rtlCol="0">
            <a:spAutoFit/>
          </a:bodyPr>
          <a:lstStyle/>
          <a:p>
            <a:pPr marL="342900" indent="-342900">
              <a:buClr>
                <a:srgbClr val="00BF96"/>
              </a:buClr>
              <a:buFont typeface="Wingdings" panose="05000000000000000000" pitchFamily="2" charset="2"/>
              <a:buChar char="§"/>
            </a:pPr>
            <a:r>
              <a:rPr lang="en-US" sz="4000" b="1" dirty="0">
                <a:latin typeface="Arial Narrow" panose="020B0606020202030204" pitchFamily="34" charset="0"/>
              </a:rPr>
              <a:t>Melvin is becoming wearier of having blood work done regularly to monitor his INR and is keen to see if he qualifies for a different medication</a:t>
            </a:r>
          </a:p>
          <a:p>
            <a:pPr>
              <a:buClr>
                <a:srgbClr val="00BF96"/>
              </a:buClr>
            </a:pPr>
            <a:endParaRPr lang="en-CA" sz="4400" b="1" dirty="0">
              <a:latin typeface="Arial Narrow" panose="020B0606020202030204" pitchFamily="34" charset="0"/>
            </a:endParaRPr>
          </a:p>
        </p:txBody>
      </p:sp>
      <p:pic>
        <p:nvPicPr>
          <p:cNvPr id="21" name="Picture 20" descr="A person wearing a suit and tie&#10;&#10;Description automatically generated">
            <a:extLst>
              <a:ext uri="{FF2B5EF4-FFF2-40B4-BE49-F238E27FC236}">
                <a16:creationId xmlns:a16="http://schemas.microsoft.com/office/drawing/2014/main" id="{05FF0581-F6D3-42BE-AE48-574C2B02435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5578" y="1635922"/>
            <a:ext cx="3577631" cy="5366446"/>
          </a:xfrm>
          <a:prstGeom prst="rect">
            <a:avLst/>
          </a:prstGeom>
        </p:spPr>
      </p:pic>
      <p:sp>
        <p:nvSpPr>
          <p:cNvPr id="22" name="TextBox 21">
            <a:extLst>
              <a:ext uri="{FF2B5EF4-FFF2-40B4-BE49-F238E27FC236}">
                <a16:creationId xmlns:a16="http://schemas.microsoft.com/office/drawing/2014/main" id="{668C4B23-9FD6-4E85-BE4E-A2EC91C97C6B}"/>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Melvin</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70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spTree>
    <p:extLst>
      <p:ext uri="{BB962C8B-B14F-4D97-AF65-F5344CB8AC3E}">
        <p14:creationId xmlns:p14="http://schemas.microsoft.com/office/powerpoint/2010/main" val="1593237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3633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55803" y="26747"/>
            <a:ext cx="6873876"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Patients with AF and Moderate Renal Impairment</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sp>
        <p:nvSpPr>
          <p:cNvPr id="22" name="Rectangle 21">
            <a:extLst>
              <a:ext uri="{FF2B5EF4-FFF2-40B4-BE49-F238E27FC236}">
                <a16:creationId xmlns:a16="http://schemas.microsoft.com/office/drawing/2014/main" id="{5CEB8F18-8EB2-4807-8D1A-ADD477693CE8}"/>
              </a:ext>
            </a:extLst>
          </p:cNvPr>
          <p:cNvSpPr/>
          <p:nvPr/>
        </p:nvSpPr>
        <p:spPr>
          <a:xfrm>
            <a:off x="287562" y="1256611"/>
            <a:ext cx="8177850" cy="867930"/>
          </a:xfrm>
          <a:prstGeom prst="rect">
            <a:avLst/>
          </a:prstGeom>
        </p:spPr>
        <p:txBody>
          <a:bodyPr wrap="square">
            <a:spAutoFit/>
          </a:bodyPr>
          <a:lstStyle/>
          <a:p>
            <a:pPr marL="285750" indent="-285750">
              <a:lnSpc>
                <a:spcPct val="110000"/>
              </a:lnSpc>
              <a:buClr>
                <a:srgbClr val="00BF96"/>
              </a:buClr>
              <a:buFont typeface="Wingdings" panose="05000000000000000000" pitchFamily="2" charset="2"/>
              <a:buChar char="§"/>
            </a:pPr>
            <a:r>
              <a:rPr lang="en-GB" sz="2400" b="1" dirty="0">
                <a:solidFill>
                  <a:srgbClr val="E7E6E6">
                    <a:lumMod val="25000"/>
                  </a:srgbClr>
                </a:solidFill>
                <a:latin typeface="Arial Narrow" panose="020B0606020202030204" pitchFamily="34" charset="0"/>
              </a:rPr>
              <a:t>1/3 patients with AF have CKD</a:t>
            </a:r>
            <a:r>
              <a:rPr lang="en-GB" sz="2400" b="1" baseline="30000" dirty="0">
                <a:solidFill>
                  <a:srgbClr val="E7E6E6">
                    <a:lumMod val="25000"/>
                  </a:srgbClr>
                </a:solidFill>
                <a:latin typeface="Arial Narrow" panose="020B0606020202030204" pitchFamily="34" charset="0"/>
              </a:rPr>
              <a:t>1</a:t>
            </a:r>
          </a:p>
          <a:p>
            <a:pPr marL="285750" indent="-285750">
              <a:buClr>
                <a:srgbClr val="00BF96"/>
              </a:buClr>
              <a:buFont typeface="Wingdings" panose="05000000000000000000" pitchFamily="2" charset="2"/>
              <a:buChar char="§"/>
            </a:pPr>
            <a:r>
              <a:rPr lang="en-GB" sz="2400" b="1" dirty="0">
                <a:solidFill>
                  <a:srgbClr val="E7E6E6">
                    <a:lumMod val="25000"/>
                  </a:srgbClr>
                </a:solidFill>
                <a:latin typeface="Arial Narrow" panose="020B0606020202030204" pitchFamily="34" charset="0"/>
              </a:rPr>
              <a:t>Prevalence of both AF and CKD increase with age</a:t>
            </a:r>
            <a:r>
              <a:rPr lang="en-GB" sz="2400" b="1" baseline="30000" dirty="0">
                <a:solidFill>
                  <a:srgbClr val="E7E6E6">
                    <a:lumMod val="25000"/>
                  </a:srgbClr>
                </a:solidFill>
                <a:latin typeface="Arial Narrow" panose="020B0606020202030204" pitchFamily="34" charset="0"/>
              </a:rPr>
              <a:t>2</a:t>
            </a:r>
          </a:p>
        </p:txBody>
      </p:sp>
      <p:sp>
        <p:nvSpPr>
          <p:cNvPr id="23" name="TextBox 22">
            <a:extLst>
              <a:ext uri="{FF2B5EF4-FFF2-40B4-BE49-F238E27FC236}">
                <a16:creationId xmlns:a16="http://schemas.microsoft.com/office/drawing/2014/main" id="{0686A48C-E616-4597-A1BF-6ED35DA69590}"/>
              </a:ext>
            </a:extLst>
          </p:cNvPr>
          <p:cNvSpPr txBox="1"/>
          <p:nvPr/>
        </p:nvSpPr>
        <p:spPr>
          <a:xfrm>
            <a:off x="1824299" y="2112025"/>
            <a:ext cx="5867400" cy="461665"/>
          </a:xfrm>
          <a:prstGeom prst="rect">
            <a:avLst/>
          </a:prstGeom>
          <a:noFill/>
          <a:ln>
            <a:noFill/>
          </a:ln>
        </p:spPr>
        <p:txBody>
          <a:bodyPr wrap="square" rtlCol="0">
            <a:spAutoFit/>
          </a:bodyPr>
          <a:lstStyle/>
          <a:p>
            <a:pPr algn="ctr"/>
            <a:r>
              <a:rPr lang="en-US" sz="2400" b="1" dirty="0">
                <a:solidFill>
                  <a:srgbClr val="052D23"/>
                </a:solidFill>
                <a:latin typeface="Arial Narrow" panose="020B0606020202030204" pitchFamily="34" charset="0"/>
              </a:rPr>
              <a:t>Frequency of CKD in AF Patients</a:t>
            </a:r>
            <a:r>
              <a:rPr lang="en-US" sz="2400" b="1" baseline="30000" dirty="0">
                <a:solidFill>
                  <a:srgbClr val="052D23"/>
                </a:solidFill>
                <a:latin typeface="Arial Narrow" panose="020B0606020202030204" pitchFamily="34" charset="0"/>
              </a:rPr>
              <a:t>1</a:t>
            </a:r>
          </a:p>
        </p:txBody>
      </p:sp>
      <p:pic>
        <p:nvPicPr>
          <p:cNvPr id="2" name="Picture 1">
            <a:extLst>
              <a:ext uri="{FF2B5EF4-FFF2-40B4-BE49-F238E27FC236}">
                <a16:creationId xmlns:a16="http://schemas.microsoft.com/office/drawing/2014/main" id="{953A8C76-422E-4E91-AD4D-C539F4216B69}"/>
              </a:ext>
            </a:extLst>
          </p:cNvPr>
          <p:cNvPicPr>
            <a:picLocks noChangeAspect="1"/>
          </p:cNvPicPr>
          <p:nvPr/>
        </p:nvPicPr>
        <p:blipFill>
          <a:blip r:embed="rId5"/>
          <a:stretch>
            <a:fillRect/>
          </a:stretch>
        </p:blipFill>
        <p:spPr>
          <a:xfrm>
            <a:off x="1824299" y="2593367"/>
            <a:ext cx="5867400" cy="4280186"/>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8C001B02-74E1-43D1-91E0-0F29C04EEDF4}"/>
              </a:ext>
            </a:extLst>
          </p:cNvPr>
          <p:cNvSpPr txBox="1"/>
          <p:nvPr/>
        </p:nvSpPr>
        <p:spPr>
          <a:xfrm>
            <a:off x="116640" y="6461921"/>
            <a:ext cx="8988258" cy="369332"/>
          </a:xfrm>
          <a:prstGeom prst="rect">
            <a:avLst/>
          </a:prstGeom>
          <a:noFill/>
        </p:spPr>
        <p:txBody>
          <a:bodyPr wrap="square" rtlCol="0">
            <a:spAutoFit/>
          </a:bodyPr>
          <a:lstStyle/>
          <a:p>
            <a:pPr marL="228600" lvl="0" indent="-228600">
              <a:buFont typeface="+mj-lt"/>
              <a:buAutoNum type="arabicPeriod"/>
              <a:defRPr/>
            </a:pPr>
            <a:r>
              <a:rPr lang="da-DK" altLang="en-US" sz="900" dirty="0">
                <a:solidFill>
                  <a:prstClr val="white"/>
                </a:solidFill>
                <a:latin typeface="Arial Narrow" panose="020B0606020202030204" pitchFamily="34" charset="0"/>
                <a:cs typeface="Lato"/>
              </a:rPr>
              <a:t>Hart et al. Can J Cardiol. 2013;29:S71–78; </a:t>
            </a:r>
          </a:p>
          <a:p>
            <a:pPr marL="228600" lvl="0" indent="-228600">
              <a:buFont typeface="+mj-lt"/>
              <a:buAutoNum type="arabicPeriod"/>
              <a:defRPr/>
            </a:pPr>
            <a:r>
              <a:rPr lang="da-DK" altLang="en-US" sz="900" dirty="0">
                <a:solidFill>
                  <a:prstClr val="white"/>
                </a:solidFill>
                <a:latin typeface="Arial Narrow" panose="020B0606020202030204" pitchFamily="34" charset="0"/>
                <a:cs typeface="Lato"/>
              </a:rPr>
              <a:t>Olesen et al. N Engl J Med. 2012;367:625–35.</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ndParaRPr>
          </a:p>
        </p:txBody>
      </p:sp>
    </p:spTree>
    <p:extLst>
      <p:ext uri="{BB962C8B-B14F-4D97-AF65-F5344CB8AC3E}">
        <p14:creationId xmlns:p14="http://schemas.microsoft.com/office/powerpoint/2010/main" val="2251448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3499"/>
            <a:ext cx="6873876" cy="954107"/>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CKD is a Risk Factor for Thrombotic and Bleeding Events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sp>
        <p:nvSpPr>
          <p:cNvPr id="16" name="Rectangle 15">
            <a:extLst>
              <a:ext uri="{FF2B5EF4-FFF2-40B4-BE49-F238E27FC236}">
                <a16:creationId xmlns:a16="http://schemas.microsoft.com/office/drawing/2014/main" id="{FE82AD0C-5D5E-4505-AD0B-4F5EE2C7FD3B}"/>
              </a:ext>
            </a:extLst>
          </p:cNvPr>
          <p:cNvSpPr/>
          <p:nvPr/>
        </p:nvSpPr>
        <p:spPr>
          <a:xfrm>
            <a:off x="190802" y="1107324"/>
            <a:ext cx="8762395" cy="1354217"/>
          </a:xfrm>
          <a:prstGeom prst="rect">
            <a:avLst/>
          </a:prstGeom>
        </p:spPr>
        <p:txBody>
          <a:bodyPr wrap="square">
            <a:spAutoFit/>
          </a:bodyPr>
          <a:lstStyle/>
          <a:p>
            <a:pPr marL="342900" indent="-342900">
              <a:spcBef>
                <a:spcPts val="0"/>
              </a:spcBef>
              <a:buClr>
                <a:srgbClr val="13A985"/>
              </a:buClr>
              <a:buFont typeface="Wingdings" panose="05000000000000000000" pitchFamily="2" charset="2"/>
              <a:buChar char="§"/>
            </a:pPr>
            <a:r>
              <a:rPr lang="en-GB" sz="2200" b="1" dirty="0">
                <a:solidFill>
                  <a:schemeClr val="tx1">
                    <a:lumMod val="75000"/>
                    <a:lumOff val="25000"/>
                  </a:schemeClr>
                </a:solidFill>
                <a:latin typeface="Arial Narrow" panose="020B0606020202030204" pitchFamily="34" charset="0"/>
              </a:rPr>
              <a:t>Patients with AF and renal impairment ( compared to no renal impairment):* </a:t>
            </a:r>
          </a:p>
          <a:p>
            <a:pPr marL="742950" lvl="1" indent="-285750">
              <a:spcBef>
                <a:spcPts val="0"/>
              </a:spcBef>
              <a:buClr>
                <a:srgbClr val="22E6B7"/>
              </a:buClr>
              <a:buFont typeface="Wingdings" panose="05000000000000000000" pitchFamily="2" charset="2"/>
              <a:buChar char="§"/>
            </a:pPr>
            <a:r>
              <a:rPr lang="en-GB" sz="2000" b="1" dirty="0">
                <a:solidFill>
                  <a:schemeClr val="tx1">
                    <a:lumMod val="75000"/>
                    <a:lumOff val="25000"/>
                  </a:schemeClr>
                </a:solidFill>
                <a:latin typeface="Arial Narrow" panose="020B0606020202030204" pitchFamily="34" charset="0"/>
              </a:rPr>
              <a:t>Have a higher risk of bleeding</a:t>
            </a:r>
            <a:r>
              <a:rPr lang="en-GB" sz="2000" b="1" baseline="30000" dirty="0">
                <a:solidFill>
                  <a:schemeClr val="tx1">
                    <a:lumMod val="75000"/>
                    <a:lumOff val="25000"/>
                  </a:schemeClr>
                </a:solidFill>
                <a:latin typeface="Arial Narrow" panose="020B0606020202030204" pitchFamily="34" charset="0"/>
              </a:rPr>
              <a:t>1 </a:t>
            </a:r>
          </a:p>
          <a:p>
            <a:pPr marL="742950" lvl="1" indent="-285750">
              <a:spcBef>
                <a:spcPts val="0"/>
              </a:spcBef>
              <a:buClr>
                <a:srgbClr val="22E6B7"/>
              </a:buClr>
              <a:buFont typeface="Wingdings" panose="05000000000000000000" pitchFamily="2" charset="2"/>
              <a:buChar char="§"/>
            </a:pPr>
            <a:r>
              <a:rPr lang="en-GB" sz="2000" b="1" dirty="0">
                <a:solidFill>
                  <a:schemeClr val="tx1">
                    <a:lumMod val="75000"/>
                    <a:lumOff val="25000"/>
                  </a:schemeClr>
                </a:solidFill>
                <a:latin typeface="Arial Narrow" panose="020B0606020202030204" pitchFamily="34" charset="0"/>
              </a:rPr>
              <a:t>Have a higher risk of stroke</a:t>
            </a:r>
            <a:r>
              <a:rPr lang="en-GB" sz="2000" b="1" baseline="30000" dirty="0">
                <a:solidFill>
                  <a:schemeClr val="tx1">
                    <a:lumMod val="75000"/>
                    <a:lumOff val="25000"/>
                  </a:schemeClr>
                </a:solidFill>
                <a:latin typeface="Arial Narrow" panose="020B0606020202030204" pitchFamily="34" charset="0"/>
              </a:rPr>
              <a:t>1</a:t>
            </a:r>
            <a:r>
              <a:rPr lang="en-GB" sz="2000" b="1" dirty="0">
                <a:solidFill>
                  <a:schemeClr val="tx1">
                    <a:lumMod val="75000"/>
                    <a:lumOff val="25000"/>
                  </a:schemeClr>
                </a:solidFill>
                <a:latin typeface="Arial Narrow" panose="020B0606020202030204" pitchFamily="34" charset="0"/>
              </a:rPr>
              <a:t> </a:t>
            </a:r>
          </a:p>
          <a:p>
            <a:pPr marL="742950" lvl="1" indent="-285750">
              <a:spcBef>
                <a:spcPts val="0"/>
              </a:spcBef>
              <a:buClr>
                <a:srgbClr val="22E6B7"/>
              </a:buClr>
              <a:buFont typeface="Wingdings" panose="05000000000000000000" pitchFamily="2" charset="2"/>
              <a:buChar char="§"/>
            </a:pPr>
            <a:r>
              <a:rPr lang="en-GB" sz="2000" b="1" dirty="0">
                <a:solidFill>
                  <a:schemeClr val="tx1">
                    <a:lumMod val="75000"/>
                    <a:lumOff val="25000"/>
                  </a:schemeClr>
                </a:solidFill>
                <a:latin typeface="Arial Narrow" panose="020B0606020202030204" pitchFamily="34" charset="0"/>
              </a:rPr>
              <a:t>Are more often undertreated with warfarin</a:t>
            </a:r>
            <a:r>
              <a:rPr lang="en-GB" sz="2000" b="1" baseline="30000" dirty="0">
                <a:solidFill>
                  <a:schemeClr val="tx1">
                    <a:lumMod val="75000"/>
                    <a:lumOff val="25000"/>
                  </a:schemeClr>
                </a:solidFill>
                <a:latin typeface="Arial Narrow" panose="020B0606020202030204" pitchFamily="34" charset="0"/>
              </a:rPr>
              <a:t>2</a:t>
            </a:r>
            <a:endParaRPr lang="en-GB" sz="2000" b="1" dirty="0">
              <a:solidFill>
                <a:schemeClr val="tx1">
                  <a:lumMod val="75000"/>
                  <a:lumOff val="25000"/>
                </a:schemeClr>
              </a:solidFill>
              <a:latin typeface="Arial Narrow" panose="020B0606020202030204" pitchFamily="34" charset="0"/>
            </a:endParaRPr>
          </a:p>
        </p:txBody>
      </p:sp>
      <p:pic>
        <p:nvPicPr>
          <p:cNvPr id="3" name="Picture 2">
            <a:extLst>
              <a:ext uri="{FF2B5EF4-FFF2-40B4-BE49-F238E27FC236}">
                <a16:creationId xmlns:a16="http://schemas.microsoft.com/office/drawing/2014/main" id="{D7826541-B772-4D67-93B0-97E48B851F49}"/>
              </a:ext>
            </a:extLst>
          </p:cNvPr>
          <p:cNvPicPr>
            <a:picLocks noChangeAspect="1"/>
          </p:cNvPicPr>
          <p:nvPr/>
        </p:nvPicPr>
        <p:blipFill>
          <a:blip r:embed="rId5"/>
          <a:stretch>
            <a:fillRect/>
          </a:stretch>
        </p:blipFill>
        <p:spPr>
          <a:xfrm>
            <a:off x="798487" y="2337610"/>
            <a:ext cx="7291115" cy="3726570"/>
          </a:xfrm>
          <a:prstGeom prst="rect">
            <a:avLst/>
          </a:prstGeom>
        </p:spPr>
      </p:pic>
      <p:sp>
        <p:nvSpPr>
          <p:cNvPr id="17" name="Text Box 3">
            <a:extLst>
              <a:ext uri="{FF2B5EF4-FFF2-40B4-BE49-F238E27FC236}">
                <a16:creationId xmlns:a16="http://schemas.microsoft.com/office/drawing/2014/main" id="{19B50D55-CD91-4B77-AA35-81F9280CEF04}"/>
              </a:ext>
            </a:extLst>
          </p:cNvPr>
          <p:cNvSpPr txBox="1">
            <a:spLocks noChangeArrowheads="1"/>
          </p:cNvSpPr>
          <p:nvPr/>
        </p:nvSpPr>
        <p:spPr bwMode="auto">
          <a:xfrm>
            <a:off x="221785" y="6318591"/>
            <a:ext cx="4341263" cy="507831"/>
          </a:xfrm>
          <a:prstGeom prst="rect">
            <a:avLst/>
          </a:prstGeom>
          <a:noFill/>
          <a:ln w="9525">
            <a:noFill/>
            <a:miter lim="800000"/>
            <a:headEnd/>
            <a:tailEnd/>
          </a:ln>
        </p:spPr>
        <p:txBody>
          <a:bodyPr wrap="square">
            <a:spAutoFit/>
          </a:bodyPr>
          <a:lstStyle/>
          <a:p>
            <a:pPr lvl="0">
              <a:defRPr/>
            </a:pPr>
            <a:r>
              <a:rPr lang="da-DK" altLang="en-US" sz="900" dirty="0">
                <a:solidFill>
                  <a:prstClr val="white"/>
                </a:solidFill>
                <a:latin typeface="Arial Narrow" panose="020B0606020202030204" pitchFamily="34" charset="0"/>
                <a:cs typeface="Lato"/>
              </a:rPr>
              <a:t>*vs. normal renal function.</a:t>
            </a:r>
          </a:p>
          <a:p>
            <a:pPr marL="228600" lvl="0" indent="-228600">
              <a:buFont typeface="+mj-lt"/>
              <a:buAutoNum type="arabicPeriod"/>
              <a:defRPr/>
            </a:pPr>
            <a:r>
              <a:rPr lang="da-DK" altLang="en-US" sz="900" dirty="0">
                <a:solidFill>
                  <a:prstClr val="white"/>
                </a:solidFill>
                <a:latin typeface="Arial Narrow" panose="020B0606020202030204" pitchFamily="34" charset="0"/>
                <a:cs typeface="Lato"/>
              </a:rPr>
              <a:t>Olesen et al. N Engl J Med. 2012;367:625–35; </a:t>
            </a:r>
          </a:p>
          <a:p>
            <a:pPr marL="228600" lvl="0" indent="-228600">
              <a:buFont typeface="+mj-lt"/>
              <a:buAutoNum type="arabicPeriod"/>
              <a:defRPr/>
            </a:pPr>
            <a:r>
              <a:rPr lang="da-DK" altLang="en-US" sz="900" dirty="0">
                <a:solidFill>
                  <a:prstClr val="white"/>
                </a:solidFill>
                <a:latin typeface="Arial Narrow" panose="020B0606020202030204" pitchFamily="34" charset="0"/>
                <a:cs typeface="Lato"/>
              </a:rPr>
              <a:t>Capodanno et al. Circulation. 2012;125:2649–61.</a:t>
            </a:r>
          </a:p>
        </p:txBody>
      </p:sp>
    </p:spTree>
    <p:extLst>
      <p:ext uri="{BB962C8B-B14F-4D97-AF65-F5344CB8AC3E}">
        <p14:creationId xmlns:p14="http://schemas.microsoft.com/office/powerpoint/2010/main" val="3337018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89754"/>
            <a:ext cx="6873876" cy="646331"/>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Estimating Renal Function</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sp>
        <p:nvSpPr>
          <p:cNvPr id="17" name="Text Box 3">
            <a:extLst>
              <a:ext uri="{FF2B5EF4-FFF2-40B4-BE49-F238E27FC236}">
                <a16:creationId xmlns:a16="http://schemas.microsoft.com/office/drawing/2014/main" id="{19B50D55-CD91-4B77-AA35-81F9280CEF04}"/>
              </a:ext>
            </a:extLst>
          </p:cNvPr>
          <p:cNvSpPr txBox="1">
            <a:spLocks noChangeArrowheads="1"/>
          </p:cNvSpPr>
          <p:nvPr/>
        </p:nvSpPr>
        <p:spPr bwMode="auto">
          <a:xfrm>
            <a:off x="221785" y="6318591"/>
            <a:ext cx="8228879" cy="507831"/>
          </a:xfrm>
          <a:prstGeom prst="rect">
            <a:avLst/>
          </a:prstGeom>
          <a:noFill/>
          <a:ln w="9525">
            <a:noFill/>
            <a:miter lim="800000"/>
            <a:headEnd/>
            <a:tailEnd/>
          </a:ln>
        </p:spPr>
        <p:txBody>
          <a:bodyPr wrap="square">
            <a:spAutoFit/>
          </a:bodyPr>
          <a:lstStyle/>
          <a:p>
            <a:pPr lvl="0">
              <a:defRPr/>
            </a:pPr>
            <a:r>
              <a:rPr lang="da-DK" altLang="en-US" sz="900" dirty="0">
                <a:solidFill>
                  <a:prstClr val="white"/>
                </a:solidFill>
                <a:latin typeface="Arial Narrow" panose="020B0606020202030204" pitchFamily="34" charset="0"/>
                <a:cs typeface="Lato"/>
              </a:rPr>
              <a:t>Levey AS. Ann Intern Med. 2006;145:247-254 14. Levey AS. Ann Intern Med. 2009;150:604-612 15. Cockroft DW. Nephron. 1976;16: 31-41 </a:t>
            </a:r>
          </a:p>
          <a:p>
            <a:pPr lvl="0">
              <a:defRPr/>
            </a:pPr>
            <a:r>
              <a:rPr lang="da-DK" altLang="en-US" sz="900" dirty="0">
                <a:solidFill>
                  <a:prstClr val="white"/>
                </a:solidFill>
                <a:latin typeface="Arial Narrow" panose="020B0606020202030204" pitchFamily="34" charset="0"/>
                <a:cs typeface="Lato"/>
              </a:rPr>
              <a:t>Michels WM. Clin J Am Soc Nephrol. 2010;5:1003-1009 . Connolly SJ. N Engl J Med. 2009;361: 1139-1151 Patel MR. N Engl</a:t>
            </a:r>
          </a:p>
          <a:p>
            <a:pPr lvl="0">
              <a:defRPr/>
            </a:pPr>
            <a:r>
              <a:rPr lang="da-DK" altLang="en-US" sz="900" dirty="0">
                <a:solidFill>
                  <a:prstClr val="white"/>
                </a:solidFill>
                <a:latin typeface="Arial Narrow" panose="020B0606020202030204" pitchFamily="34" charset="0"/>
                <a:cs typeface="Lato"/>
              </a:rPr>
              <a:t>J Med. 2011;365:883-891 19. Granger CB. N Engl J Med. 2011;365: 981-992 20. Giugliano RP. N Engl J Med. 2013;369:2093-2104.</a:t>
            </a:r>
          </a:p>
        </p:txBody>
      </p:sp>
      <p:grpSp>
        <p:nvGrpSpPr>
          <p:cNvPr id="10" name="Group 9">
            <a:extLst>
              <a:ext uri="{FF2B5EF4-FFF2-40B4-BE49-F238E27FC236}">
                <a16:creationId xmlns:a16="http://schemas.microsoft.com/office/drawing/2014/main" id="{2570AC78-F3AB-4403-8733-AD9F62C9FF8A}"/>
              </a:ext>
            </a:extLst>
          </p:cNvPr>
          <p:cNvGrpSpPr/>
          <p:nvPr/>
        </p:nvGrpSpPr>
        <p:grpSpPr>
          <a:xfrm>
            <a:off x="316769" y="1600239"/>
            <a:ext cx="8430076" cy="2212098"/>
            <a:chOff x="7237412" y="1528683"/>
            <a:chExt cx="4341972" cy="1241833"/>
          </a:xfrm>
          <a:effectLst>
            <a:outerShdw blurRad="50800" dist="38100" dir="2700000" algn="tl" rotWithShape="0">
              <a:prstClr val="black">
                <a:alpha val="40000"/>
              </a:prstClr>
            </a:outerShdw>
          </a:effectLst>
        </p:grpSpPr>
        <p:sp>
          <p:nvSpPr>
            <p:cNvPr id="12" name="Rectangle 11">
              <a:extLst>
                <a:ext uri="{FF2B5EF4-FFF2-40B4-BE49-F238E27FC236}">
                  <a16:creationId xmlns:a16="http://schemas.microsoft.com/office/drawing/2014/main" id="{181923DE-1D4B-4ECD-900C-DE0DE48EA9B0}"/>
                </a:ext>
              </a:extLst>
            </p:cNvPr>
            <p:cNvSpPr/>
            <p:nvPr/>
          </p:nvSpPr>
          <p:spPr>
            <a:xfrm>
              <a:off x="7237412" y="1528683"/>
              <a:ext cx="4341972" cy="302623"/>
            </a:xfrm>
            <a:prstGeom prst="rect">
              <a:avLst/>
            </a:prstGeom>
            <a:solidFill>
              <a:srgbClr val="9FF3DD"/>
            </a:solidFill>
            <a:ln w="25400" cap="flat" cmpd="sng" algn="ctr">
              <a:noFill/>
              <a:prstDash val="solid"/>
            </a:ln>
            <a:effectLst/>
          </p:spPr>
          <p:txBody>
            <a:bodyPr lIns="182880" tIns="182880" rIns="182880" bIns="182880" rtlCol="0" anchor="ctr"/>
            <a:lstStyle/>
            <a:p>
              <a:pPr lvl="0" defTabSz="1218987">
                <a:defRPr/>
              </a:pPr>
              <a:r>
                <a:rPr lang="en-US" sz="2400" b="1" kern="0" dirty="0">
                  <a:solidFill>
                    <a:prstClr val="black">
                      <a:lumMod val="85000"/>
                      <a:lumOff val="15000"/>
                    </a:prstClr>
                  </a:solidFill>
                  <a:latin typeface="Arial Narrow" panose="020B0606020202030204" pitchFamily="34" charset="0"/>
                </a:rPr>
                <a:t>May be estimated with:</a:t>
              </a:r>
              <a:endParaRPr kumimoji="0" lang="en-CA" sz="24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ndParaRPr>
            </a:p>
          </p:txBody>
        </p:sp>
        <p:sp>
          <p:nvSpPr>
            <p:cNvPr id="14" name="Rectangle 13">
              <a:extLst>
                <a:ext uri="{FF2B5EF4-FFF2-40B4-BE49-F238E27FC236}">
                  <a16:creationId xmlns:a16="http://schemas.microsoft.com/office/drawing/2014/main" id="{CDD26442-AFE2-4E94-9C7A-7E811021A591}"/>
                </a:ext>
              </a:extLst>
            </p:cNvPr>
            <p:cNvSpPr/>
            <p:nvPr/>
          </p:nvSpPr>
          <p:spPr>
            <a:xfrm>
              <a:off x="7237412" y="1831665"/>
              <a:ext cx="4341972" cy="938851"/>
            </a:xfrm>
            <a:prstGeom prst="rect">
              <a:avLst/>
            </a:prstGeom>
            <a:solidFill>
              <a:sysClr val="window" lastClr="FFFFFF">
                <a:lumMod val="95000"/>
              </a:sysClr>
            </a:solidFill>
            <a:ln w="25400" cap="flat" cmpd="sng" algn="ctr">
              <a:noFill/>
              <a:prstDash val="solid"/>
            </a:ln>
            <a:effectLst/>
          </p:spPr>
          <p:txBody>
            <a:bodyPr lIns="182880" tIns="182880" rIns="182880" bIns="182880" rtlCol="0" anchor="ctr" anchorCtr="0"/>
            <a:lstStyle/>
            <a:p>
              <a:pPr marL="342900" lvl="0" indent="-342900" defTabSz="1218987">
                <a:spcAft>
                  <a:spcPts val="600"/>
                </a:spcAft>
                <a:buClr>
                  <a:srgbClr val="13A985"/>
                </a:buClr>
                <a:buFont typeface="Wingdings" panose="05000000000000000000" pitchFamily="2" charset="2"/>
                <a:buChar char="§"/>
                <a:defRPr/>
              </a:pPr>
              <a:r>
                <a:rPr lang="en-CA" sz="2000" b="1" kern="0" dirty="0">
                  <a:solidFill>
                    <a:prstClr val="black"/>
                  </a:solidFill>
                  <a:latin typeface="Arial Narrow" panose="020B0606020202030204" pitchFamily="34" charset="0"/>
                </a:rPr>
                <a:t>Modification of Diet in Renal Disease (MDRD) equation (eGFR)</a:t>
              </a:r>
            </a:p>
            <a:p>
              <a:pPr marL="342900" lvl="0" indent="-342900" defTabSz="1218987">
                <a:spcAft>
                  <a:spcPts val="600"/>
                </a:spcAft>
                <a:buClr>
                  <a:srgbClr val="13A985"/>
                </a:buClr>
                <a:buFont typeface="Wingdings" panose="05000000000000000000" pitchFamily="2" charset="2"/>
                <a:buChar char="§"/>
                <a:defRPr/>
              </a:pPr>
              <a:r>
                <a:rPr lang="en-CA" sz="2000" b="1" kern="0" dirty="0">
                  <a:solidFill>
                    <a:prstClr val="black"/>
                  </a:solidFill>
                  <a:latin typeface="Arial Narrow" panose="020B0606020202030204" pitchFamily="34" charset="0"/>
                </a:rPr>
                <a:t>Chronic Kidney Disease Epidemiology Collaboration (CKD-EPI) equation (eGFR) </a:t>
              </a:r>
              <a:endParaRPr lang="en-CA" b="1" kern="0" dirty="0">
                <a:solidFill>
                  <a:prstClr val="black"/>
                </a:solidFill>
                <a:latin typeface="Arial Narrow" panose="020B0606020202030204" pitchFamily="34" charset="0"/>
              </a:endParaRPr>
            </a:p>
            <a:p>
              <a:pPr marL="342900" lvl="0" indent="-342900" defTabSz="1218987">
                <a:buClr>
                  <a:srgbClr val="13A985"/>
                </a:buClr>
                <a:buFont typeface="Wingdings" panose="05000000000000000000" pitchFamily="2" charset="2"/>
                <a:buChar char="§"/>
                <a:defRPr/>
              </a:pPr>
              <a:r>
                <a:rPr lang="en-CA" sz="2000" b="1" kern="0" dirty="0">
                  <a:solidFill>
                    <a:prstClr val="black"/>
                  </a:solidFill>
                  <a:latin typeface="Arial Narrow" panose="020B0606020202030204" pitchFamily="34" charset="0"/>
                </a:rPr>
                <a:t>Cockcroft-Gault (C-G) equation, which estimates creatinine clearance (</a:t>
              </a:r>
              <a:r>
                <a:rPr lang="en-CA" sz="2000" b="1" kern="0" dirty="0" err="1">
                  <a:solidFill>
                    <a:prstClr val="black"/>
                  </a:solidFill>
                  <a:latin typeface="Arial Narrow" panose="020B0606020202030204" pitchFamily="34" charset="0"/>
                </a:rPr>
                <a:t>CrCl</a:t>
              </a:r>
              <a:r>
                <a:rPr lang="en-CA" sz="2000" b="1" kern="0" dirty="0">
                  <a:solidFill>
                    <a:prstClr val="black"/>
                  </a:solidFill>
                  <a:latin typeface="Arial Narrow" panose="020B0606020202030204" pitchFamily="34" charset="0"/>
                </a:rPr>
                <a:t>)</a:t>
              </a:r>
              <a:endParaRPr kumimoji="0" lang="en-CA" sz="2000" b="1" i="0" u="none" strike="noStrike" kern="0" cap="none" spc="0" normalizeH="0" baseline="0" noProof="0" dirty="0">
                <a:ln>
                  <a:noFill/>
                </a:ln>
                <a:solidFill>
                  <a:prstClr val="black"/>
                </a:solidFill>
                <a:effectLst/>
                <a:uLnTx/>
                <a:uFillTx/>
                <a:latin typeface="Arial Narrow" panose="020B0606020202030204" pitchFamily="34" charset="0"/>
              </a:endParaRPr>
            </a:p>
          </p:txBody>
        </p:sp>
      </p:grpSp>
      <p:sp>
        <p:nvSpPr>
          <p:cNvPr id="20" name="Rectangle 19">
            <a:extLst>
              <a:ext uri="{FF2B5EF4-FFF2-40B4-BE49-F238E27FC236}">
                <a16:creationId xmlns:a16="http://schemas.microsoft.com/office/drawing/2014/main" id="{E0A91641-5882-47C7-885F-D8D70E20E090}"/>
              </a:ext>
            </a:extLst>
          </p:cNvPr>
          <p:cNvSpPr/>
          <p:nvPr/>
        </p:nvSpPr>
        <p:spPr>
          <a:xfrm>
            <a:off x="316769" y="4190219"/>
            <a:ext cx="8430076" cy="1223367"/>
          </a:xfrm>
          <a:prstGeom prst="rect">
            <a:avLst/>
          </a:prstGeom>
          <a:solidFill>
            <a:srgbClr val="9FF3DD"/>
          </a:solidFill>
          <a:ln w="25400" cap="flat" cmpd="sng" algn="ctr">
            <a:noFill/>
            <a:prstDash val="solid"/>
          </a:ln>
          <a:effectLst/>
        </p:spPr>
        <p:txBody>
          <a:bodyPr lIns="182880" tIns="182880" rIns="182880" bIns="182880" rtlCol="0" anchor="ctr"/>
          <a:lstStyle/>
          <a:p>
            <a:pPr lvl="0" algn="ctr" defTabSz="1218987">
              <a:defRPr/>
            </a:pPr>
            <a:r>
              <a:rPr lang="en-US" sz="2800" b="1" kern="0" dirty="0">
                <a:solidFill>
                  <a:prstClr val="black">
                    <a:lumMod val="85000"/>
                    <a:lumOff val="15000"/>
                  </a:prstClr>
                </a:solidFill>
                <a:latin typeface="Arial Narrow" panose="020B0606020202030204" pitchFamily="34" charset="0"/>
              </a:rPr>
              <a:t>Cockcroft-Gault using actual body weight, used in all phase 3 direct oral DOAC trials</a:t>
            </a:r>
            <a:endParaRPr kumimoji="0" lang="en-CA" sz="28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ndParaRPr>
          </a:p>
        </p:txBody>
      </p:sp>
    </p:spTree>
    <p:extLst>
      <p:ext uri="{BB962C8B-B14F-4D97-AF65-F5344CB8AC3E}">
        <p14:creationId xmlns:p14="http://schemas.microsoft.com/office/powerpoint/2010/main" val="309822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75432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Kidney Function Calculations Backgrounder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endParaRP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sp>
        <p:nvSpPr>
          <p:cNvPr id="22" name="TextBox 21">
            <a:extLst>
              <a:ext uri="{FF2B5EF4-FFF2-40B4-BE49-F238E27FC236}">
                <a16:creationId xmlns:a16="http://schemas.microsoft.com/office/drawing/2014/main" id="{8CF0071F-BB44-4EA2-AF13-B548978B4971}"/>
              </a:ext>
            </a:extLst>
          </p:cNvPr>
          <p:cNvSpPr txBox="1"/>
          <p:nvPr/>
        </p:nvSpPr>
        <p:spPr>
          <a:xfrm>
            <a:off x="107334" y="1440733"/>
            <a:ext cx="8813997" cy="4893647"/>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Candara"/>
              </a:rPr>
              <a:t>Multiple formulae have been developed to provide an accurate estimate of renal function. </a:t>
            </a:r>
          </a:p>
          <a:p>
            <a:pPr marL="0" marR="0" lvl="0" indent="0" algn="l" defTabSz="457200" rtl="0" eaLnBrk="1" fontAlgn="auto" latinLnBrk="0" hangingPunct="1">
              <a:lnSpc>
                <a:spcPct val="100000"/>
              </a:lnSpc>
              <a:spcBef>
                <a:spcPts val="0"/>
              </a:spcBef>
              <a:spcAft>
                <a:spcPts val="0"/>
              </a:spcAft>
              <a:buClr>
                <a:srgbClr val="13A985"/>
              </a:buClr>
              <a:buSzTx/>
              <a:buFontTx/>
              <a:buNone/>
              <a:tabLst/>
              <a:defRPr/>
            </a:pPr>
            <a:endPar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Candara"/>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Candara"/>
              </a:rPr>
              <a:t>The most commonly applied formulae estimate creatinine clearance (</a:t>
            </a:r>
            <a:r>
              <a:rPr kumimoji="0" lang="en-US" sz="24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Candara"/>
              </a:rPr>
              <a:t>CrCl</a:t>
            </a: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Candara"/>
              </a:rPr>
              <a:t>) or filtration of creatinine by the glomerulus (estimated glomerular filtration rate [GFR] or eGFR). </a:t>
            </a:r>
          </a:p>
          <a:p>
            <a:pPr marL="0" marR="0" lvl="0" indent="0" algn="l" defTabSz="457200" rtl="0" eaLnBrk="1" fontAlgn="auto" latinLnBrk="0" hangingPunct="1">
              <a:lnSpc>
                <a:spcPct val="100000"/>
              </a:lnSpc>
              <a:spcBef>
                <a:spcPts val="0"/>
              </a:spcBef>
              <a:spcAft>
                <a:spcPts val="0"/>
              </a:spcAft>
              <a:buClr>
                <a:srgbClr val="13A985"/>
              </a:buClr>
              <a:buSzTx/>
              <a:buFontTx/>
              <a:buNone/>
              <a:tabLst/>
              <a:defRPr/>
            </a:pPr>
            <a:endPar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Candara"/>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Candara"/>
              </a:rPr>
              <a:t>While the eGFR equations (Modification of Diet in Renal Disease (MDRD) formula or the Chronic Kidney Disease (CKD) Epidemiology Collaboration (CKD- EPI) formula) are more accurate estimates of renal function, </a:t>
            </a:r>
            <a:r>
              <a:rPr kumimoji="0" lang="en-US" sz="2400" b="1" i="0" u="none" strike="noStrike" kern="1200" cap="none" spc="0" normalizeH="0" baseline="0" noProof="0" dirty="0">
                <a:ln>
                  <a:noFill/>
                </a:ln>
                <a:solidFill>
                  <a:srgbClr val="00BF96"/>
                </a:solidFill>
                <a:effectLst/>
                <a:uLnTx/>
                <a:uFillTx/>
                <a:latin typeface="Arial Narrow" panose="020B0606020202030204" pitchFamily="34" charset="0"/>
                <a:ea typeface="+mn-ea"/>
                <a:cs typeface="Candara"/>
              </a:rPr>
              <a:t>drug manufacturers have used the </a:t>
            </a:r>
            <a:r>
              <a:rPr kumimoji="0" lang="en-US" sz="2400" b="1" i="0" u="none" strike="noStrike" kern="1200" cap="none" spc="0" normalizeH="0" baseline="0" noProof="0" dirty="0" err="1">
                <a:ln>
                  <a:noFill/>
                </a:ln>
                <a:solidFill>
                  <a:srgbClr val="00BF96"/>
                </a:solidFill>
                <a:effectLst/>
                <a:uLnTx/>
                <a:uFillTx/>
                <a:latin typeface="Arial Narrow" panose="020B0606020202030204" pitchFamily="34" charset="0"/>
                <a:ea typeface="+mn-ea"/>
                <a:cs typeface="Candara"/>
              </a:rPr>
              <a:t>CrCl</a:t>
            </a:r>
            <a:r>
              <a:rPr kumimoji="0" lang="en-US" sz="2400" b="1" i="0" u="none" strike="noStrike" kern="1200" cap="none" spc="0" normalizeH="0" baseline="0" noProof="0" dirty="0">
                <a:ln>
                  <a:noFill/>
                </a:ln>
                <a:solidFill>
                  <a:srgbClr val="00BF96"/>
                </a:solidFill>
                <a:effectLst/>
                <a:uLnTx/>
                <a:uFillTx/>
                <a:latin typeface="Arial Narrow" panose="020B0606020202030204" pitchFamily="34" charset="0"/>
                <a:ea typeface="+mn-ea"/>
                <a:cs typeface="Candara"/>
              </a:rPr>
              <a:t> (Cockcroft-Gault formula) when recommending medication dosage adjustments for patients with renal dysfunction</a:t>
            </a: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Candara"/>
              </a:rPr>
              <a:t>. </a:t>
            </a:r>
            <a:endPar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Candara"/>
            </a:endParaRPr>
          </a:p>
        </p:txBody>
      </p:sp>
      <p:sp>
        <p:nvSpPr>
          <p:cNvPr id="23" name="Text Box 3">
            <a:extLst>
              <a:ext uri="{FF2B5EF4-FFF2-40B4-BE49-F238E27FC236}">
                <a16:creationId xmlns:a16="http://schemas.microsoft.com/office/drawing/2014/main" id="{5341DCC6-106A-436A-AAB7-1EB2E61B2C2A}"/>
              </a:ext>
            </a:extLst>
          </p:cNvPr>
          <p:cNvSpPr txBox="1">
            <a:spLocks noChangeArrowheads="1"/>
          </p:cNvSpPr>
          <p:nvPr/>
        </p:nvSpPr>
        <p:spPr bwMode="auto">
          <a:xfrm>
            <a:off x="230737" y="6531532"/>
            <a:ext cx="4341263"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a-DK"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a:t>
            </a: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Clin J Am Soc </a:t>
            </a:r>
            <a:r>
              <a:rPr kumimoji="0" lang="en-CA"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Nephrol</a:t>
            </a: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2010;5:1003–1009.</a:t>
            </a:r>
          </a:p>
        </p:txBody>
      </p:sp>
    </p:spTree>
    <p:extLst>
      <p:ext uri="{BB962C8B-B14F-4D97-AF65-F5344CB8AC3E}">
        <p14:creationId xmlns:p14="http://schemas.microsoft.com/office/powerpoint/2010/main" val="1513595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 y="548559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89754"/>
            <a:ext cx="6873876" cy="646331"/>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Estimating Renal Function</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sp>
        <p:nvSpPr>
          <p:cNvPr id="17" name="Text Box 3">
            <a:extLst>
              <a:ext uri="{FF2B5EF4-FFF2-40B4-BE49-F238E27FC236}">
                <a16:creationId xmlns:a16="http://schemas.microsoft.com/office/drawing/2014/main" id="{19B50D55-CD91-4B77-AA35-81F9280CEF04}"/>
              </a:ext>
            </a:extLst>
          </p:cNvPr>
          <p:cNvSpPr txBox="1">
            <a:spLocks noChangeArrowheads="1"/>
          </p:cNvSpPr>
          <p:nvPr/>
        </p:nvSpPr>
        <p:spPr bwMode="auto">
          <a:xfrm>
            <a:off x="246906" y="6372895"/>
            <a:ext cx="7279310" cy="369332"/>
          </a:xfrm>
          <a:prstGeom prst="rect">
            <a:avLst/>
          </a:prstGeom>
          <a:noFill/>
          <a:ln w="9525">
            <a:noFill/>
            <a:miter lim="800000"/>
            <a:headEnd/>
            <a:tailEnd/>
          </a:ln>
        </p:spPr>
        <p:txBody>
          <a:bodyPr wrap="square">
            <a:spAutoFit/>
          </a:bodyPr>
          <a:lstStyle/>
          <a:p>
            <a:pPr lvl="0">
              <a:defRPr/>
            </a:pPr>
            <a:r>
              <a:rPr lang="da-DK" altLang="en-US" sz="900" dirty="0">
                <a:solidFill>
                  <a:prstClr val="white"/>
                </a:solidFill>
                <a:latin typeface="Arial Narrow" panose="020B0606020202030204" pitchFamily="34" charset="0"/>
                <a:cs typeface="Lato"/>
              </a:rPr>
              <a:t>Connolly SJ. N Engl J Med. 2009;361: 1139-1151 18. Patel MR. N Engl J Med. 2011;365:883-891 </a:t>
            </a:r>
          </a:p>
          <a:p>
            <a:pPr lvl="0">
              <a:defRPr/>
            </a:pPr>
            <a:r>
              <a:rPr lang="da-DK" altLang="en-US" sz="900" dirty="0">
                <a:solidFill>
                  <a:prstClr val="white"/>
                </a:solidFill>
                <a:latin typeface="Arial Narrow" panose="020B0606020202030204" pitchFamily="34" charset="0"/>
                <a:cs typeface="Lato"/>
              </a:rPr>
              <a:t>Granger CB. N Engl J Med. 2011;365: 981-992 20. Giugliano RP. N Engl J Med. 2013;369:2093-2104 23. Schwartz JB. J Am Geriatr Soc. 2016;64:1996-2002.</a:t>
            </a:r>
          </a:p>
        </p:txBody>
      </p:sp>
      <p:grpSp>
        <p:nvGrpSpPr>
          <p:cNvPr id="10" name="Group 9">
            <a:extLst>
              <a:ext uri="{FF2B5EF4-FFF2-40B4-BE49-F238E27FC236}">
                <a16:creationId xmlns:a16="http://schemas.microsoft.com/office/drawing/2014/main" id="{2570AC78-F3AB-4403-8733-AD9F62C9FF8A}"/>
              </a:ext>
            </a:extLst>
          </p:cNvPr>
          <p:cNvGrpSpPr/>
          <p:nvPr/>
        </p:nvGrpSpPr>
        <p:grpSpPr>
          <a:xfrm>
            <a:off x="356962" y="1409320"/>
            <a:ext cx="8430076" cy="2212098"/>
            <a:chOff x="7237412" y="1528683"/>
            <a:chExt cx="4341972" cy="1241833"/>
          </a:xfrm>
          <a:effectLst>
            <a:outerShdw blurRad="50800" dist="38100" dir="2700000" algn="tl" rotWithShape="0">
              <a:prstClr val="black">
                <a:alpha val="40000"/>
              </a:prstClr>
            </a:outerShdw>
          </a:effectLst>
        </p:grpSpPr>
        <p:sp>
          <p:nvSpPr>
            <p:cNvPr id="12" name="Rectangle 11">
              <a:extLst>
                <a:ext uri="{FF2B5EF4-FFF2-40B4-BE49-F238E27FC236}">
                  <a16:creationId xmlns:a16="http://schemas.microsoft.com/office/drawing/2014/main" id="{181923DE-1D4B-4ECD-900C-DE0DE48EA9B0}"/>
                </a:ext>
              </a:extLst>
            </p:cNvPr>
            <p:cNvSpPr/>
            <p:nvPr/>
          </p:nvSpPr>
          <p:spPr>
            <a:xfrm>
              <a:off x="7237412" y="1528683"/>
              <a:ext cx="4341972" cy="302623"/>
            </a:xfrm>
            <a:prstGeom prst="rect">
              <a:avLst/>
            </a:prstGeom>
            <a:solidFill>
              <a:srgbClr val="9FF3DD"/>
            </a:solidFill>
            <a:ln w="25400" cap="flat" cmpd="sng" algn="ctr">
              <a:noFill/>
              <a:prstDash val="solid"/>
            </a:ln>
            <a:effectLst/>
          </p:spPr>
          <p:txBody>
            <a:bodyPr lIns="182880" tIns="182880" rIns="182880" bIns="182880" rtlCol="0" anchor="ctr"/>
            <a:lstStyle/>
            <a:p>
              <a:pPr lvl="0" defTabSz="1218987">
                <a:defRPr/>
              </a:pPr>
              <a:r>
                <a:rPr lang="en-US" sz="2200" b="1" kern="0" dirty="0">
                  <a:solidFill>
                    <a:prstClr val="black">
                      <a:lumMod val="85000"/>
                      <a:lumOff val="15000"/>
                    </a:prstClr>
                  </a:solidFill>
                  <a:latin typeface="Arial Narrow" panose="020B0606020202030204" pitchFamily="34" charset="0"/>
                </a:rPr>
                <a:t>Renal function cutoffs varied between trials</a:t>
              </a:r>
              <a:endParaRPr kumimoji="0" lang="en-CA" sz="2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ndParaRPr>
            </a:p>
          </p:txBody>
        </p:sp>
        <p:sp>
          <p:nvSpPr>
            <p:cNvPr id="14" name="Rectangle 13">
              <a:extLst>
                <a:ext uri="{FF2B5EF4-FFF2-40B4-BE49-F238E27FC236}">
                  <a16:creationId xmlns:a16="http://schemas.microsoft.com/office/drawing/2014/main" id="{CDD26442-AFE2-4E94-9C7A-7E811021A591}"/>
                </a:ext>
              </a:extLst>
            </p:cNvPr>
            <p:cNvSpPr/>
            <p:nvPr/>
          </p:nvSpPr>
          <p:spPr>
            <a:xfrm>
              <a:off x="7237412" y="1831665"/>
              <a:ext cx="4341972" cy="938851"/>
            </a:xfrm>
            <a:prstGeom prst="rect">
              <a:avLst/>
            </a:prstGeom>
            <a:solidFill>
              <a:sysClr val="window" lastClr="FFFFFF">
                <a:lumMod val="95000"/>
              </a:sysClr>
            </a:solidFill>
            <a:ln w="25400" cap="flat" cmpd="sng" algn="ctr">
              <a:noFill/>
              <a:prstDash val="solid"/>
            </a:ln>
            <a:effectLst/>
          </p:spPr>
          <p:txBody>
            <a:bodyPr lIns="182880" tIns="182880" rIns="182880" bIns="182880" rtlCol="0" anchor="ctr" anchorCtr="0"/>
            <a:lstStyle/>
            <a:p>
              <a:pPr marL="342900" lvl="0" indent="-342900" defTabSz="1218987">
                <a:buClr>
                  <a:srgbClr val="13A985"/>
                </a:buClr>
                <a:buFont typeface="Wingdings" panose="05000000000000000000" pitchFamily="2" charset="2"/>
                <a:buChar char="§"/>
                <a:defRPr/>
              </a:pPr>
              <a:r>
                <a:rPr lang="en-CA" sz="2000" b="1" kern="0" dirty="0">
                  <a:solidFill>
                    <a:prstClr val="black"/>
                  </a:solidFill>
                  <a:latin typeface="Arial Narrow" panose="020B0606020202030204" pitchFamily="34" charset="0"/>
                </a:rPr>
                <a:t>Calculated </a:t>
              </a:r>
              <a:r>
                <a:rPr lang="en-CA" sz="2000" b="1" kern="0" dirty="0" err="1">
                  <a:solidFill>
                    <a:prstClr val="black"/>
                  </a:solidFill>
                  <a:latin typeface="Arial Narrow" panose="020B0606020202030204" pitchFamily="34" charset="0"/>
                </a:rPr>
                <a:t>CrCl</a:t>
              </a:r>
              <a:r>
                <a:rPr lang="en-CA" sz="2000" b="1" kern="0" dirty="0">
                  <a:solidFill>
                    <a:prstClr val="black"/>
                  </a:solidFill>
                  <a:latin typeface="Arial Narrow" panose="020B0606020202030204" pitchFamily="34" charset="0"/>
                </a:rPr>
                <a:t> ≤ 30 mL/min for dabigatran</a:t>
              </a:r>
            </a:p>
            <a:p>
              <a:pPr lvl="0" defTabSz="1218987">
                <a:buClr>
                  <a:srgbClr val="13A985"/>
                </a:buClr>
                <a:defRPr/>
              </a:pPr>
              <a:endParaRPr lang="en-CA" sz="1000" b="1" kern="0" dirty="0">
                <a:solidFill>
                  <a:prstClr val="black"/>
                </a:solidFill>
                <a:latin typeface="Arial Narrow" panose="020B0606020202030204" pitchFamily="34" charset="0"/>
              </a:endParaRPr>
            </a:p>
            <a:p>
              <a:pPr marL="342900" lvl="0" indent="-342900" defTabSz="1218987">
                <a:buClr>
                  <a:srgbClr val="13A985"/>
                </a:buClr>
                <a:buFont typeface="Wingdings" panose="05000000000000000000" pitchFamily="2" charset="2"/>
                <a:buChar char="§"/>
                <a:defRPr/>
              </a:pPr>
              <a:r>
                <a:rPr lang="en-CA" sz="2000" b="1" kern="0" dirty="0">
                  <a:solidFill>
                    <a:prstClr val="black"/>
                  </a:solidFill>
                  <a:latin typeface="Arial Narrow" panose="020B0606020202030204" pitchFamily="34" charset="0"/>
                </a:rPr>
                <a:t>Calculated </a:t>
              </a:r>
              <a:r>
                <a:rPr lang="en-CA" sz="2000" b="1" kern="0" dirty="0" err="1">
                  <a:solidFill>
                    <a:prstClr val="black"/>
                  </a:solidFill>
                  <a:latin typeface="Arial Narrow" panose="020B0606020202030204" pitchFamily="34" charset="0"/>
                </a:rPr>
                <a:t>CrCl</a:t>
              </a:r>
              <a:r>
                <a:rPr lang="en-CA" sz="2000" b="1" kern="0" dirty="0">
                  <a:solidFill>
                    <a:prstClr val="black"/>
                  </a:solidFill>
                  <a:latin typeface="Arial Narrow" panose="020B0606020202030204" pitchFamily="34" charset="0"/>
                </a:rPr>
                <a:t> &lt;30 mL/min for </a:t>
              </a:r>
              <a:r>
                <a:rPr lang="en-CA" sz="2000" b="1" kern="0" dirty="0" err="1">
                  <a:solidFill>
                    <a:prstClr val="black"/>
                  </a:solidFill>
                  <a:latin typeface="Arial Narrow" panose="020B0606020202030204" pitchFamily="34" charset="0"/>
                </a:rPr>
                <a:t>edoxaban</a:t>
              </a:r>
              <a:r>
                <a:rPr lang="en-CA" sz="2000" b="1" kern="0" dirty="0">
                  <a:solidFill>
                    <a:prstClr val="black"/>
                  </a:solidFill>
                  <a:latin typeface="Arial Narrow" panose="020B0606020202030204" pitchFamily="34" charset="0"/>
                </a:rPr>
                <a:t> and rivaroxaban,</a:t>
              </a:r>
            </a:p>
            <a:p>
              <a:pPr lvl="0" defTabSz="1218987">
                <a:buClr>
                  <a:srgbClr val="13A985"/>
                </a:buClr>
                <a:defRPr/>
              </a:pPr>
              <a:endParaRPr lang="en-CA" sz="1000" b="1" kern="0" dirty="0">
                <a:solidFill>
                  <a:prstClr val="black"/>
                </a:solidFill>
                <a:latin typeface="Arial Narrow" panose="020B0606020202030204" pitchFamily="34" charset="0"/>
              </a:endParaRPr>
            </a:p>
            <a:p>
              <a:pPr marL="342900" lvl="0" indent="-342900" defTabSz="1218987">
                <a:buClr>
                  <a:srgbClr val="13A985"/>
                </a:buClr>
                <a:buFont typeface="Wingdings" panose="05000000000000000000" pitchFamily="2" charset="2"/>
                <a:buChar char="§"/>
                <a:defRPr/>
              </a:pPr>
              <a:r>
                <a:rPr lang="en-CA" sz="2000" b="1" kern="0" dirty="0">
                  <a:solidFill>
                    <a:prstClr val="black"/>
                  </a:solidFill>
                  <a:latin typeface="Arial Narrow" panose="020B0606020202030204" pitchFamily="34" charset="0"/>
                </a:rPr>
                <a:t>Serum creatinine &gt;2.5 mg/dL (221 µmol/L)  or a calculated </a:t>
              </a:r>
              <a:r>
                <a:rPr lang="en-CA" sz="2000" b="1" kern="0" dirty="0" err="1">
                  <a:solidFill>
                    <a:prstClr val="black"/>
                  </a:solidFill>
                  <a:latin typeface="Arial Narrow" panose="020B0606020202030204" pitchFamily="34" charset="0"/>
                </a:rPr>
                <a:t>CrCl</a:t>
              </a:r>
              <a:r>
                <a:rPr lang="en-CA" sz="2000" b="1" kern="0" dirty="0">
                  <a:solidFill>
                    <a:prstClr val="black"/>
                  </a:solidFill>
                  <a:latin typeface="Arial Narrow" panose="020B0606020202030204" pitchFamily="34" charset="0"/>
                </a:rPr>
                <a:t> of &lt;25 mL/min for apixaban</a:t>
              </a:r>
              <a:endParaRPr kumimoji="0" lang="en-CA" sz="2000" b="1" i="0" u="none" strike="noStrike" kern="0" cap="none" spc="0" normalizeH="0" baseline="0" noProof="0" dirty="0">
                <a:ln>
                  <a:noFill/>
                </a:ln>
                <a:solidFill>
                  <a:prstClr val="black"/>
                </a:solidFill>
                <a:effectLst/>
                <a:uLnTx/>
                <a:uFillTx/>
                <a:latin typeface="Arial Narrow" panose="020B0606020202030204" pitchFamily="34" charset="0"/>
              </a:endParaRPr>
            </a:p>
          </p:txBody>
        </p:sp>
      </p:grpSp>
      <p:sp>
        <p:nvSpPr>
          <p:cNvPr id="22" name="Rectangle 21">
            <a:extLst>
              <a:ext uri="{FF2B5EF4-FFF2-40B4-BE49-F238E27FC236}">
                <a16:creationId xmlns:a16="http://schemas.microsoft.com/office/drawing/2014/main" id="{A360C79A-3654-4203-B0FA-FB927C82B99F}"/>
              </a:ext>
            </a:extLst>
          </p:cNvPr>
          <p:cNvSpPr/>
          <p:nvPr/>
        </p:nvSpPr>
        <p:spPr>
          <a:xfrm>
            <a:off x="348010" y="3794858"/>
            <a:ext cx="8430076" cy="601169"/>
          </a:xfrm>
          <a:prstGeom prst="rect">
            <a:avLst/>
          </a:prstGeom>
          <a:solidFill>
            <a:srgbClr val="9FF3DD"/>
          </a:solidFill>
          <a:ln w="25400" cap="flat" cmpd="sng" algn="ctr">
            <a:noFill/>
            <a:prstDash val="solid"/>
          </a:ln>
          <a:effectLst/>
        </p:spPr>
        <p:txBody>
          <a:bodyPr lIns="182880" tIns="182880" rIns="182880" bIns="182880" rtlCol="0" anchor="ctr"/>
          <a:lstStyle/>
          <a:p>
            <a:pPr lvl="0" algn="ctr" defTabSz="1218987">
              <a:defRPr/>
            </a:pPr>
            <a:r>
              <a:rPr lang="en-US" b="1" kern="0" dirty="0">
                <a:solidFill>
                  <a:prstClr val="black">
                    <a:lumMod val="85000"/>
                    <a:lumOff val="15000"/>
                  </a:prstClr>
                </a:solidFill>
                <a:latin typeface="Arial Narrow" panose="020B0606020202030204" pitchFamily="34" charset="0"/>
              </a:rPr>
              <a:t>Use of equations other than Cockcroft-Gault may result in incorrect DOAC dosing</a:t>
            </a:r>
            <a:endParaRPr kumimoji="0" lang="en-CA"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ndParaRPr>
          </a:p>
        </p:txBody>
      </p:sp>
      <p:sp>
        <p:nvSpPr>
          <p:cNvPr id="23" name="Rectangle 22">
            <a:extLst>
              <a:ext uri="{FF2B5EF4-FFF2-40B4-BE49-F238E27FC236}">
                <a16:creationId xmlns:a16="http://schemas.microsoft.com/office/drawing/2014/main" id="{DB59E981-99F2-43EA-862B-546CD449B0C5}"/>
              </a:ext>
            </a:extLst>
          </p:cNvPr>
          <p:cNvSpPr/>
          <p:nvPr/>
        </p:nvSpPr>
        <p:spPr>
          <a:xfrm>
            <a:off x="348010" y="4595300"/>
            <a:ext cx="8430076" cy="1071968"/>
          </a:xfrm>
          <a:prstGeom prst="rect">
            <a:avLst/>
          </a:prstGeom>
          <a:solidFill>
            <a:srgbClr val="FF6969"/>
          </a:solidFill>
          <a:ln w="25400" cap="flat" cmpd="sng" algn="ctr">
            <a:noFill/>
            <a:prstDash val="solid"/>
          </a:ln>
          <a:effectLst/>
        </p:spPr>
        <p:txBody>
          <a:bodyPr lIns="182880" tIns="182880" rIns="182880" bIns="182880" rtlCol="0" anchor="ctr"/>
          <a:lstStyle/>
          <a:p>
            <a:pPr lvl="0" algn="ctr" defTabSz="1218987">
              <a:defRPr/>
            </a:pPr>
            <a:r>
              <a:rPr lang="en-US" sz="2000" b="1" kern="0" dirty="0">
                <a:solidFill>
                  <a:prstClr val="black">
                    <a:lumMod val="85000"/>
                    <a:lumOff val="15000"/>
                  </a:prstClr>
                </a:solidFill>
                <a:latin typeface="Arial Narrow" panose="020B0606020202030204" pitchFamily="34" charset="0"/>
              </a:rPr>
              <a:t>Large database study showed renal function estimations other than Cockcroft-Gault would result in failure to reduce rivaroxaban or </a:t>
            </a:r>
            <a:r>
              <a:rPr lang="en-US" sz="2000" b="1" kern="0" dirty="0" err="1">
                <a:solidFill>
                  <a:prstClr val="black">
                    <a:lumMod val="85000"/>
                    <a:lumOff val="15000"/>
                  </a:prstClr>
                </a:solidFill>
                <a:latin typeface="Arial Narrow" panose="020B0606020202030204" pitchFamily="34" charset="0"/>
              </a:rPr>
              <a:t>edoxaban</a:t>
            </a:r>
            <a:r>
              <a:rPr lang="en-US" sz="2000" b="1" kern="0" dirty="0">
                <a:solidFill>
                  <a:prstClr val="black">
                    <a:lumMod val="85000"/>
                    <a:lumOff val="15000"/>
                  </a:prstClr>
                </a:solidFill>
                <a:latin typeface="Arial Narrow" panose="020B0606020202030204" pitchFamily="34" charset="0"/>
              </a:rPr>
              <a:t> doses in 28% of</a:t>
            </a:r>
          </a:p>
          <a:p>
            <a:pPr lvl="0" algn="ctr" defTabSz="1218987">
              <a:defRPr/>
            </a:pPr>
            <a:r>
              <a:rPr lang="en-US" sz="2000" b="1" kern="0" dirty="0">
                <a:solidFill>
                  <a:prstClr val="black">
                    <a:lumMod val="85000"/>
                    <a:lumOff val="15000"/>
                  </a:prstClr>
                </a:solidFill>
                <a:latin typeface="Arial Narrow" panose="020B0606020202030204" pitchFamily="34" charset="0"/>
              </a:rPr>
              <a:t>patients, and 18%-21% of doses among dabigatran patients.</a:t>
            </a:r>
            <a:endParaRPr kumimoji="0" lang="en-CA" sz="20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ndParaRPr>
          </a:p>
        </p:txBody>
      </p:sp>
    </p:spTree>
    <p:extLst>
      <p:ext uri="{BB962C8B-B14F-4D97-AF65-F5344CB8AC3E}">
        <p14:creationId xmlns:p14="http://schemas.microsoft.com/office/powerpoint/2010/main" val="426112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NUM" val="19"/>
</p:tagLst>
</file>

<file path=ppt/tags/tag10.xml><?xml version="1.0" encoding="utf-8"?>
<p:tagLst xmlns:a="http://schemas.openxmlformats.org/drawingml/2006/main" xmlns:r="http://schemas.openxmlformats.org/officeDocument/2006/relationships" xmlns:p="http://schemas.openxmlformats.org/presentationml/2006/main">
  <p:tag name="NUM" val="26"/>
</p:tagLst>
</file>

<file path=ppt/tags/tag11.xml><?xml version="1.0" encoding="utf-8"?>
<p:tagLst xmlns:a="http://schemas.openxmlformats.org/drawingml/2006/main" xmlns:r="http://schemas.openxmlformats.org/officeDocument/2006/relationships" xmlns:p="http://schemas.openxmlformats.org/presentationml/2006/main">
  <p:tag name="NUM" val="19"/>
</p:tagLst>
</file>

<file path=ppt/tags/tag12.xml><?xml version="1.0" encoding="utf-8"?>
<p:tagLst xmlns:a="http://schemas.openxmlformats.org/drawingml/2006/main" xmlns:r="http://schemas.openxmlformats.org/officeDocument/2006/relationships" xmlns:p="http://schemas.openxmlformats.org/presentationml/2006/main">
  <p:tag name="NUM" val="20"/>
</p:tagLst>
</file>

<file path=ppt/tags/tag2.xml><?xml version="1.0" encoding="utf-8"?>
<p:tagLst xmlns:a="http://schemas.openxmlformats.org/drawingml/2006/main" xmlns:r="http://schemas.openxmlformats.org/officeDocument/2006/relationships" xmlns:p="http://schemas.openxmlformats.org/presentationml/2006/main">
  <p:tag name="NUM" val="20"/>
</p:tagLst>
</file>

<file path=ppt/tags/tag3.xml><?xml version="1.0" encoding="utf-8"?>
<p:tagLst xmlns:a="http://schemas.openxmlformats.org/drawingml/2006/main" xmlns:r="http://schemas.openxmlformats.org/officeDocument/2006/relationships" xmlns:p="http://schemas.openxmlformats.org/presentationml/2006/main">
  <p:tag name="NUM" val="19"/>
</p:tagLst>
</file>

<file path=ppt/tags/tag4.xml><?xml version="1.0" encoding="utf-8"?>
<p:tagLst xmlns:a="http://schemas.openxmlformats.org/drawingml/2006/main" xmlns:r="http://schemas.openxmlformats.org/officeDocument/2006/relationships" xmlns:p="http://schemas.openxmlformats.org/presentationml/2006/main">
  <p:tag name="NUM" val="20"/>
</p:tagLst>
</file>

<file path=ppt/tags/tag5.xml><?xml version="1.0" encoding="utf-8"?>
<p:tagLst xmlns:a="http://schemas.openxmlformats.org/drawingml/2006/main" xmlns:r="http://schemas.openxmlformats.org/officeDocument/2006/relationships" xmlns:p="http://schemas.openxmlformats.org/presentationml/2006/main">
  <p:tag name="NUM" val="21"/>
</p:tagLst>
</file>

<file path=ppt/tags/tag6.xml><?xml version="1.0" encoding="utf-8"?>
<p:tagLst xmlns:a="http://schemas.openxmlformats.org/drawingml/2006/main" xmlns:r="http://schemas.openxmlformats.org/officeDocument/2006/relationships" xmlns:p="http://schemas.openxmlformats.org/presentationml/2006/main">
  <p:tag name="NUM" val="22"/>
</p:tagLst>
</file>

<file path=ppt/tags/tag7.xml><?xml version="1.0" encoding="utf-8"?>
<p:tagLst xmlns:a="http://schemas.openxmlformats.org/drawingml/2006/main" xmlns:r="http://schemas.openxmlformats.org/officeDocument/2006/relationships" xmlns:p="http://schemas.openxmlformats.org/presentationml/2006/main">
  <p:tag name="NUM" val="23"/>
</p:tagLst>
</file>

<file path=ppt/tags/tag8.xml><?xml version="1.0" encoding="utf-8"?>
<p:tagLst xmlns:a="http://schemas.openxmlformats.org/drawingml/2006/main" xmlns:r="http://schemas.openxmlformats.org/officeDocument/2006/relationships" xmlns:p="http://schemas.openxmlformats.org/presentationml/2006/main">
  <p:tag name="NUM" val="24"/>
</p:tagLst>
</file>

<file path=ppt/tags/tag9.xml><?xml version="1.0" encoding="utf-8"?>
<p:tagLst xmlns:a="http://schemas.openxmlformats.org/drawingml/2006/main" xmlns:r="http://schemas.openxmlformats.org/officeDocument/2006/relationships" xmlns:p="http://schemas.openxmlformats.org/presentationml/2006/main">
  <p:tag name="NUM" val="25"/>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5614</TotalTime>
  <Words>5787</Words>
  <Application>Microsoft Office PowerPoint</Application>
  <PresentationFormat>On-screen Show (4:3)</PresentationFormat>
  <Paragraphs>544</Paragraphs>
  <Slides>39</Slides>
  <Notes>37</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39</vt:i4>
      </vt:variant>
    </vt:vector>
  </HeadingPairs>
  <TitlesOfParts>
    <vt:vector size="48" baseType="lpstr">
      <vt:lpstr>Agency FB</vt:lpstr>
      <vt:lpstr>Arial</vt:lpstr>
      <vt:lpstr>Arial Narrow</vt:lpstr>
      <vt:lpstr>Calibri</vt:lpstr>
      <vt:lpstr>Lato</vt:lpstr>
      <vt:lpstr>Open Sans</vt:lpstr>
      <vt:lpstr>Wingdings</vt:lpstr>
      <vt:lpstr>1_Office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Marshall</dc:creator>
  <cp:lastModifiedBy>Lianne Goldin</cp:lastModifiedBy>
  <cp:revision>128</cp:revision>
  <dcterms:created xsi:type="dcterms:W3CDTF">2020-02-22T22:52:21Z</dcterms:created>
  <dcterms:modified xsi:type="dcterms:W3CDTF">2020-04-04T19:20:29Z</dcterms:modified>
</cp:coreProperties>
</file>